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74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التربية الاسلامية\12\الوحدة الثانية\سورة النور 11-20.wpl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091"/>
  <ax:ocxPr ax:name="_cy" ax:value="926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144"/>
  <ax:ocxPr ax:name="_cy" ax:value="100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A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2F3EBC-4DF1-4BD0-9DDD-D1A4F80965A6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5ED015-E616-4D39-A307-75E4AD106CEB}" type="slidenum">
              <a:rPr lang="ar-AE" smtClean="0"/>
              <a:pPr/>
              <a:t>‹#›</a:t>
            </a:fld>
            <a:endParaRPr lang="ar-A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76" t="14352" r="13690" b="82674"/>
          <a:stretch>
            <a:fillRect/>
          </a:stretch>
        </p:blipFill>
        <p:spPr>
          <a:xfrm>
            <a:off x="1617784" y="2686930"/>
            <a:ext cx="6203852" cy="11957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650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9"/>
          <a:stretch>
            <a:fillRect/>
          </a:stretch>
        </p:blipFill>
        <p:spPr>
          <a:xfrm>
            <a:off x="-1585" y="464234"/>
            <a:ext cx="9145586" cy="6393766"/>
          </a:xfrm>
          <a:prstGeom prst="rect">
            <a:avLst/>
          </a:prstGeom>
        </p:spPr>
      </p:pic>
    </p:spTree>
    <p:controls>
      <p:control spid="2057" name="WindowsMediaPlayer1" r:id="rId2" imgW="2572109" imgH="361809"/>
    </p:controls>
    <p:extLst>
      <p:ext uri="{BB962C8B-B14F-4D97-AF65-F5344CB8AC3E}">
        <p14:creationId xmlns:p14="http://schemas.microsoft.com/office/powerpoint/2010/main" xmlns="" val="425608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6"/>
          <a:stretch>
            <a:fillRect/>
          </a:stretch>
        </p:blipFill>
        <p:spPr>
          <a:xfrm>
            <a:off x="-1585" y="647114"/>
            <a:ext cx="9145586" cy="621088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92480" y="3429000"/>
            <a:ext cx="7863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أن الله سميع لمن يشيع الفاحشة ولمن ينكرها وعليم بما في نفوسهم فيجازي كلا على عمله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425968" y="5936873"/>
            <a:ext cx="158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الإساءة في القول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41899" y="4646414"/>
            <a:ext cx="1406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الكسب المحرم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968035" y="5139339"/>
            <a:ext cx="662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الرياء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854245" y="5567541"/>
            <a:ext cx="707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التبذير</a:t>
            </a:r>
          </a:p>
        </p:txBody>
      </p:sp>
    </p:spTree>
    <p:extLst>
      <p:ext uri="{BB962C8B-B14F-4D97-AF65-F5344CB8AC3E}">
        <p14:creationId xmlns:p14="http://schemas.microsoft.com/office/powerpoint/2010/main" xmlns="" val="7597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05"/>
          <a:stretch>
            <a:fillRect/>
          </a:stretch>
        </p:blipFill>
        <p:spPr>
          <a:xfrm>
            <a:off x="-1585" y="562708"/>
            <a:ext cx="9145586" cy="629529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7536" y="1057579"/>
            <a:ext cx="8564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أن ظن السوء بأم المؤمنين وحبة شيوع الفاحشة كله من وساوس الشيطان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31265" y="4804910"/>
            <a:ext cx="4169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من أصحاب الفضل و سعة ذات اليد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365505" y="5004965"/>
            <a:ext cx="4516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من الأقرباء والمساكين والمهاجرين في سبيل الله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260331" y="5531372"/>
            <a:ext cx="18293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الانفاق على الفقراء</a:t>
            </a:r>
          </a:p>
          <a:p>
            <a:pPr algn="r" rtl="1"/>
            <a:r>
              <a:rPr lang="ar-AE" sz="2000" b="1" dirty="0"/>
              <a:t>العفو</a:t>
            </a:r>
          </a:p>
          <a:p>
            <a:pPr algn="r" rtl="1"/>
            <a:r>
              <a:rPr lang="ar-AE" sz="2000" b="1" dirty="0"/>
              <a:t>الصفح عمن أساء</a:t>
            </a:r>
          </a:p>
        </p:txBody>
      </p:sp>
    </p:spTree>
    <p:extLst>
      <p:ext uri="{BB962C8B-B14F-4D97-AF65-F5344CB8AC3E}">
        <p14:creationId xmlns:p14="http://schemas.microsoft.com/office/powerpoint/2010/main" xmlns="" val="40142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26"/>
          <a:stretch>
            <a:fillRect/>
          </a:stretch>
        </p:blipFill>
        <p:spPr>
          <a:xfrm>
            <a:off x="-1585" y="618978"/>
            <a:ext cx="9145586" cy="623902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72896" y="1415534"/>
            <a:ext cx="407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العدل                   ومثاله بين الأولاد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72897" y="1915406"/>
            <a:ext cx="4129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التعاون على البر       ومثاله الأعمال التطوعية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2415278"/>
            <a:ext cx="5202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الصدق                  ومثاله عدم الغش في الامتحان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2861846"/>
            <a:ext cx="5202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الوفاء بالعهد           ومثاله الالتزام بإعطاء الأجير أجره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3337632"/>
            <a:ext cx="5202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المجادلة بالحسنى      ومثاله الدعوة إلى الله بالحكمة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3805166"/>
            <a:ext cx="5218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الاصلاح بين الناس    ومثاله الإصلاح بين المتخاصمين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21792" y="5076551"/>
            <a:ext cx="8071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الآية نزلت في أبي بكر ومسطح ولكن ألفاظها تدل على العموم فالآية تعم الجميع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4384" y="5894820"/>
            <a:ext cx="8589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كلاهما من الأخلاق المحمودة وكلاهما فيه إسقاط للعقوبة عمن أساء</a:t>
            </a:r>
          </a:p>
        </p:txBody>
      </p:sp>
    </p:spTree>
    <p:extLst>
      <p:ext uri="{BB962C8B-B14F-4D97-AF65-F5344CB8AC3E}">
        <p14:creationId xmlns:p14="http://schemas.microsoft.com/office/powerpoint/2010/main" xmlns="" val="2691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15"/>
          <a:stretch>
            <a:fillRect/>
          </a:stretch>
        </p:blipFill>
        <p:spPr>
          <a:xfrm>
            <a:off x="-1585" y="590843"/>
            <a:ext cx="9145586" cy="626715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53202" y="1025390"/>
            <a:ext cx="4246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ختم الآية بما يزيد في الترغيب في العفو والصفح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86594" y="3853934"/>
            <a:ext cx="4092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تدل الآية على أنهم ملعونين من الله ومن الناس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78306" y="4390382"/>
            <a:ext cx="5101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للدلالة على أنهم قد يعاقبوا في الآخرة وقد يعاقبوا في الدنيا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8096" y="5169551"/>
            <a:ext cx="692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يوم القيامة مشاهد ومواقف ففي موقف منها؛ تخرس الألسنة وفي موقف آخر؛ تتكلم بأمر الله</a:t>
            </a:r>
          </a:p>
          <a:p>
            <a:pPr algn="r" rtl="1"/>
            <a:r>
              <a:rPr lang="ar-AE" b="1" dirty="0"/>
              <a:t>وقيل الآية الأولى في المنافقين والثانية في المشركين</a:t>
            </a:r>
          </a:p>
        </p:txBody>
      </p:sp>
    </p:spTree>
    <p:extLst>
      <p:ext uri="{BB962C8B-B14F-4D97-AF65-F5344CB8AC3E}">
        <p14:creationId xmlns:p14="http://schemas.microsoft.com/office/powerpoint/2010/main" xmlns="" val="20233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64"/>
          <a:stretch>
            <a:fillRect/>
          </a:stretch>
        </p:blipFill>
        <p:spPr>
          <a:xfrm>
            <a:off x="-1585" y="450166"/>
            <a:ext cx="9145586" cy="640783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0679" y="2645745"/>
            <a:ext cx="8904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المعنى الأول والسبب أن المعنى الثاني يخالف الواقع كما في امرأة نوح ولوط وامرأة فرعون.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275783" y="4350181"/>
            <a:ext cx="2574744" cy="1184047"/>
            <a:chOff x="-286937" y="4448657"/>
            <a:chExt cx="2574744" cy="1184047"/>
          </a:xfrm>
        </p:grpSpPr>
        <p:sp>
          <p:nvSpPr>
            <p:cNvPr id="4" name="مستطيل 3"/>
            <p:cNvSpPr/>
            <p:nvPr/>
          </p:nvSpPr>
          <p:spPr>
            <a:xfrm>
              <a:off x="-286937" y="4448657"/>
              <a:ext cx="25747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AE" sz="1600" b="1" dirty="0"/>
                <a:t>تسليم جبريل عليها </a:t>
              </a:r>
            </a:p>
            <a:p>
              <a:pPr algn="r" rtl="1"/>
              <a:r>
                <a:rPr lang="ar-AE" sz="1600" b="1" dirty="0"/>
                <a:t>ونزول الوحي في حجرتها</a:t>
              </a:r>
            </a:p>
          </p:txBody>
        </p:sp>
        <p:sp>
          <p:nvSpPr>
            <p:cNvPr id="5" name="شكل حر: شكل 4"/>
            <p:cNvSpPr/>
            <p:nvPr/>
          </p:nvSpPr>
          <p:spPr>
            <a:xfrm>
              <a:off x="512064" y="5156543"/>
              <a:ext cx="816864" cy="476161"/>
            </a:xfrm>
            <a:custGeom>
              <a:avLst/>
              <a:gdLst>
                <a:gd name="connsiteX0" fmla="*/ 0 w 743712"/>
                <a:gd name="connsiteY0" fmla="*/ 0 h 475488"/>
                <a:gd name="connsiteX1" fmla="*/ 12192 w 743712"/>
                <a:gd name="connsiteY1" fmla="*/ 73152 h 475488"/>
                <a:gd name="connsiteX2" fmla="*/ 24384 w 743712"/>
                <a:gd name="connsiteY2" fmla="*/ 109728 h 475488"/>
                <a:gd name="connsiteX3" fmla="*/ 48768 w 743712"/>
                <a:gd name="connsiteY3" fmla="*/ 207264 h 475488"/>
                <a:gd name="connsiteX4" fmla="*/ 73152 w 743712"/>
                <a:gd name="connsiteY4" fmla="*/ 243840 h 475488"/>
                <a:gd name="connsiteX5" fmla="*/ 97536 w 743712"/>
                <a:gd name="connsiteY5" fmla="*/ 316992 h 475488"/>
                <a:gd name="connsiteX6" fmla="*/ 170688 w 743712"/>
                <a:gd name="connsiteY6" fmla="*/ 390144 h 475488"/>
                <a:gd name="connsiteX7" fmla="*/ 207264 w 743712"/>
                <a:gd name="connsiteY7" fmla="*/ 426720 h 475488"/>
                <a:gd name="connsiteX8" fmla="*/ 280416 w 743712"/>
                <a:gd name="connsiteY8" fmla="*/ 451104 h 475488"/>
                <a:gd name="connsiteX9" fmla="*/ 316992 w 743712"/>
                <a:gd name="connsiteY9" fmla="*/ 463296 h 475488"/>
                <a:gd name="connsiteX10" fmla="*/ 377952 w 743712"/>
                <a:gd name="connsiteY10" fmla="*/ 475488 h 475488"/>
                <a:gd name="connsiteX11" fmla="*/ 743712 w 743712"/>
                <a:gd name="connsiteY11" fmla="*/ 463296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3712" h="475488">
                  <a:moveTo>
                    <a:pt x="0" y="0"/>
                  </a:moveTo>
                  <a:cubicBezTo>
                    <a:pt x="4064" y="24384"/>
                    <a:pt x="6829" y="49020"/>
                    <a:pt x="12192" y="73152"/>
                  </a:cubicBezTo>
                  <a:cubicBezTo>
                    <a:pt x="14980" y="85697"/>
                    <a:pt x="21267" y="97260"/>
                    <a:pt x="24384" y="109728"/>
                  </a:cubicBezTo>
                  <a:cubicBezTo>
                    <a:pt x="31340" y="137551"/>
                    <a:pt x="34833" y="179395"/>
                    <a:pt x="48768" y="207264"/>
                  </a:cubicBezTo>
                  <a:cubicBezTo>
                    <a:pt x="55321" y="220370"/>
                    <a:pt x="67201" y="230450"/>
                    <a:pt x="73152" y="243840"/>
                  </a:cubicBezTo>
                  <a:cubicBezTo>
                    <a:pt x="83591" y="267328"/>
                    <a:pt x="79361" y="298817"/>
                    <a:pt x="97536" y="316992"/>
                  </a:cubicBezTo>
                  <a:lnTo>
                    <a:pt x="170688" y="390144"/>
                  </a:lnTo>
                  <a:cubicBezTo>
                    <a:pt x="182880" y="402336"/>
                    <a:pt x="190907" y="421268"/>
                    <a:pt x="207264" y="426720"/>
                  </a:cubicBezTo>
                  <a:lnTo>
                    <a:pt x="280416" y="451104"/>
                  </a:lnTo>
                  <a:cubicBezTo>
                    <a:pt x="292608" y="455168"/>
                    <a:pt x="304390" y="460776"/>
                    <a:pt x="316992" y="463296"/>
                  </a:cubicBezTo>
                  <a:lnTo>
                    <a:pt x="377952" y="475488"/>
                  </a:lnTo>
                  <a:cubicBezTo>
                    <a:pt x="499867" y="471284"/>
                    <a:pt x="621724" y="463296"/>
                    <a:pt x="743712" y="463296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1600"/>
            </a:p>
          </p:txBody>
        </p:sp>
      </p:grpSp>
      <p:sp>
        <p:nvSpPr>
          <p:cNvPr id="7" name="مستطيل 6"/>
          <p:cNvSpPr/>
          <p:nvPr/>
        </p:nvSpPr>
        <p:spPr>
          <a:xfrm>
            <a:off x="865632" y="5995642"/>
            <a:ext cx="1995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حب النبي الشديد لها</a:t>
            </a:r>
          </a:p>
        </p:txBody>
      </p:sp>
    </p:spTree>
    <p:extLst>
      <p:ext uri="{BB962C8B-B14F-4D97-AF65-F5344CB8AC3E}">
        <p14:creationId xmlns:p14="http://schemas.microsoft.com/office/powerpoint/2010/main" xmlns="" val="7933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0"/>
          <a:stretch>
            <a:fillRect/>
          </a:stretch>
        </p:blipFill>
        <p:spPr>
          <a:xfrm>
            <a:off x="-1585" y="548640"/>
            <a:ext cx="9145586" cy="630936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18606" y="2037326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أشدُّ الكذبِ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2520619"/>
            <a:ext cx="3907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جريمةٌ عظيمةٌ عقابُها أليمٌ في الدّنيا والآخرةِ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7376" y="3429000"/>
            <a:ext cx="2013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أنْ يُحضرَ أربعةَ شهودٍ</a:t>
            </a:r>
          </a:p>
          <a:p>
            <a:pPr algn="r" rtl="1"/>
            <a:r>
              <a:rPr lang="ar-AE" sz="2000" b="1" dirty="0"/>
              <a:t> على صدقِ قولِه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111607" y="3582888"/>
            <a:ext cx="13933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الحد 80 جلدة </a:t>
            </a:r>
          </a:p>
          <a:p>
            <a:pPr algn="r" rtl="1"/>
            <a:r>
              <a:rPr lang="ar-AE" sz="2000" b="1" dirty="0"/>
              <a:t>ورد الشهادة </a:t>
            </a:r>
          </a:p>
          <a:p>
            <a:pPr algn="r" rtl="1"/>
            <a:r>
              <a:rPr lang="ar-AE" sz="2000" b="1" dirty="0"/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807925" y="362444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/>
              <a:t>الفسق</a:t>
            </a:r>
            <a:endParaRPr lang="ar-AE" dirty="0"/>
          </a:p>
        </p:txBody>
      </p:sp>
      <p:sp>
        <p:nvSpPr>
          <p:cNvPr id="8" name="مستطيل 7"/>
          <p:cNvSpPr/>
          <p:nvPr/>
        </p:nvSpPr>
        <p:spPr>
          <a:xfrm>
            <a:off x="859660" y="3639836"/>
            <a:ext cx="1746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عدم التصديق</a:t>
            </a:r>
          </a:p>
          <a:p>
            <a:pPr algn="r" rtl="1"/>
            <a:r>
              <a:rPr lang="ar-AE" sz="2000" b="1" dirty="0"/>
              <a:t>حسن الظن</a:t>
            </a:r>
          </a:p>
        </p:txBody>
      </p:sp>
    </p:spTree>
    <p:extLst>
      <p:ext uri="{BB962C8B-B14F-4D97-AF65-F5344CB8AC3E}">
        <p14:creationId xmlns:p14="http://schemas.microsoft.com/office/powerpoint/2010/main" xmlns="" val="20532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0"/>
          <a:stretch>
            <a:fillRect/>
          </a:stretch>
        </p:blipFill>
        <p:spPr>
          <a:xfrm>
            <a:off x="-1585" y="548640"/>
            <a:ext cx="9145586" cy="630936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354090" y="1708142"/>
            <a:ext cx="2533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لأنه لا تهمة دون بينة ودليل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38912" y="2926080"/>
            <a:ext cx="76078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في الاثنين دعوة الى عدم الاستهانة بالذنب مهما كان صغيرا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3550991"/>
            <a:ext cx="8046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سُئِلَ النبيُّ </a:t>
            </a:r>
            <a:r>
              <a:rPr lang="en-US" sz="2000" b="1" dirty="0"/>
              <a:t> </a:t>
            </a:r>
            <a:r>
              <a:rPr lang="en-US" sz="2000" b="1" dirty="0">
                <a:sym typeface="AGA Arabesque" panose="05010101010101010101" pitchFamily="2" charset="2"/>
              </a:rPr>
              <a:t></a:t>
            </a:r>
            <a:r>
              <a:rPr lang="ar-AE" sz="2000" b="1" dirty="0"/>
              <a:t>أيُّ النّاسِ أحبُّ إليكَ؟ قالَ: «عائشةُ » رواه البخاري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761488" y="41333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2000" b="1" dirty="0"/>
              <a:t>الآية 14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073091" y="4976491"/>
            <a:ext cx="3228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وتظنونه ذنباً صغيراً لا يلحقكم فيه إثم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195072" y="5204495"/>
            <a:ext cx="6533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أي لكل فردٍ من العُصبة الكاذبة جزاء ما اجترح من الذنب على قدر خوضه فيه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716150" y="545918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الذنب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669134" y="5651658"/>
            <a:ext cx="3632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لا تتبعوا لآثار الشيطان ولا تسلكوا مسالكه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-97536" y="5873419"/>
            <a:ext cx="6406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أن الله هو العادل الذي لا يظلم أحداً، الظاهر عدله في تشريعه وحكمه</a:t>
            </a:r>
          </a:p>
        </p:txBody>
      </p:sp>
    </p:spTree>
    <p:extLst>
      <p:ext uri="{BB962C8B-B14F-4D97-AF65-F5344CB8AC3E}">
        <p14:creationId xmlns:p14="http://schemas.microsoft.com/office/powerpoint/2010/main" xmlns="" val="37177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15"/>
          <a:stretch>
            <a:fillRect/>
          </a:stretch>
        </p:blipFill>
        <p:spPr>
          <a:xfrm>
            <a:off x="-1585" y="590843"/>
            <a:ext cx="9145586" cy="62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92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6" t="18256" r="7230" b="70667"/>
          <a:stretch>
            <a:fillRect/>
          </a:stretch>
        </p:blipFill>
        <p:spPr>
          <a:xfrm>
            <a:off x="815927" y="2208628"/>
            <a:ext cx="7638756" cy="25603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3650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769" b="4913"/>
          <a:stretch>
            <a:fillRect/>
          </a:stretch>
        </p:blipFill>
        <p:spPr>
          <a:xfrm>
            <a:off x="-1586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04050" y="5102212"/>
            <a:ext cx="628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توفر وسائل التكنولوجيا الحديثة وأوقات الفراغ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84408" y="6113193"/>
            <a:ext cx="8877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ar-AE" sz="2000" b="1" dirty="0" smtClean="0">
                <a:latin typeface="Arial" pitchFamily="34" charset="0"/>
                <a:cs typeface="Arial" pitchFamily="34" charset="0"/>
              </a:rPr>
              <a:t>القرعة </a:t>
            </a:r>
            <a:r>
              <a:rPr lang="ar-AE" sz="2000" b="1" dirty="0">
                <a:latin typeface="Arial" pitchFamily="34" charset="0"/>
                <a:cs typeface="Arial" pitchFamily="34" charset="0"/>
              </a:rPr>
              <a:t>ملزمة </a:t>
            </a:r>
            <a:r>
              <a:rPr lang="ar-AE" sz="2000" b="1" dirty="0" smtClean="0">
                <a:latin typeface="Arial" pitchFamily="34" charset="0"/>
                <a:cs typeface="Arial" pitchFamily="34" charset="0"/>
              </a:rPr>
              <a:t>للمقترعين</a:t>
            </a:r>
          </a:p>
          <a:p>
            <a:pPr algn="r" rtl="1"/>
            <a:r>
              <a:rPr lang="ar-AE" sz="2000" b="1" dirty="0" smtClean="0">
                <a:latin typeface="Arial" pitchFamily="34" charset="0"/>
                <a:cs typeface="Arial" pitchFamily="34" charset="0"/>
              </a:rPr>
              <a:t>ومن صور القرعة كتابة اسماء المقترعين في أوراق ثم الاختيار منها أو توزيع أجزاء المقسوم ثم الاختيار </a:t>
            </a:r>
            <a:endParaRPr lang="ar-AE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0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7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15"/>
          <a:stretch>
            <a:fillRect/>
          </a:stretch>
        </p:blipFill>
        <p:spPr>
          <a:xfrm>
            <a:off x="-1585" y="0"/>
            <a:ext cx="9145586" cy="6858001"/>
          </a:xfrm>
          <a:prstGeom prst="rect">
            <a:avLst/>
          </a:prstGeom>
        </p:spPr>
      </p:pic>
    </p:spTree>
    <p:controls>
      <p:control spid="1035" name="WindowsMediaPlayer1" r:id="rId2" imgW="2553056" imgH="333333"/>
    </p:controls>
    <p:extLst>
      <p:ext uri="{BB962C8B-B14F-4D97-AF65-F5344CB8AC3E}">
        <p14:creationId xmlns:p14="http://schemas.microsoft.com/office/powerpoint/2010/main" xmlns="" val="117337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26"/>
          <a:stretch>
            <a:fillRect/>
          </a:stretch>
        </p:blipFill>
        <p:spPr>
          <a:xfrm>
            <a:off x="-1585" y="0"/>
            <a:ext cx="9145586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8801" y="4393799"/>
            <a:ext cx="852502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AE" b="1" dirty="0"/>
              <a:t>1-كشفُ حقيقةِ بعضِ </a:t>
            </a:r>
            <a:r>
              <a:rPr lang="ar-AE" b="1" dirty="0" smtClean="0"/>
              <a:t>المنافقينَ</a:t>
            </a:r>
            <a:endParaRPr lang="en-US" b="1" dirty="0" smtClean="0"/>
          </a:p>
          <a:p>
            <a:pPr algn="r" rtl="1"/>
            <a:r>
              <a:rPr lang="ar-AE" b="1" dirty="0" smtClean="0"/>
              <a:t> </a:t>
            </a:r>
            <a:r>
              <a:rPr lang="ar-AE" b="1" dirty="0"/>
              <a:t>2-شُرِّعَتْ بسببِ هذا الإفكِ أحكامٌ لردعِ أهلِ الفسقِ والفسادِ 3- الأجر العظيم</a:t>
            </a:r>
          </a:p>
          <a:p>
            <a:pPr algn="r" rtl="1"/>
            <a:r>
              <a:rPr lang="en-US" b="1" dirty="0" smtClean="0"/>
              <a:t>4</a:t>
            </a:r>
            <a:r>
              <a:rPr lang="ar-AE" b="1" dirty="0" smtClean="0"/>
              <a:t>-تربية </a:t>
            </a:r>
            <a:r>
              <a:rPr lang="ar-AE" b="1" dirty="0"/>
              <a:t>المجتمع المسلم على حرمة الأعراض </a:t>
            </a:r>
            <a:r>
              <a:rPr lang="en-US" b="1" dirty="0" smtClean="0"/>
              <a:t>5</a:t>
            </a:r>
            <a:r>
              <a:rPr lang="ar-AE" b="1" dirty="0" smtClean="0"/>
              <a:t>-اللجوء </a:t>
            </a:r>
            <a:r>
              <a:rPr lang="ar-AE" b="1" dirty="0"/>
              <a:t>إلى الله في الأزمات</a:t>
            </a:r>
          </a:p>
          <a:p>
            <a:pPr algn="r" rtl="1"/>
            <a:r>
              <a:rPr lang="en-US" b="1" dirty="0" smtClean="0"/>
              <a:t>6</a:t>
            </a:r>
            <a:r>
              <a:rPr lang="ar-AE" b="1" dirty="0" smtClean="0"/>
              <a:t>- </a:t>
            </a:r>
            <a:r>
              <a:rPr lang="ar-AE" b="1" dirty="0"/>
              <a:t>بيان المنزلة العظيمة لأهل بيت النبي صلى الله عليه وسلم. </a:t>
            </a:r>
            <a:r>
              <a:rPr lang="en-US" b="1" dirty="0" smtClean="0"/>
              <a:t>7</a:t>
            </a:r>
            <a:r>
              <a:rPr lang="ar-AE" b="1" dirty="0" smtClean="0"/>
              <a:t>-الصبر </a:t>
            </a:r>
            <a:r>
              <a:rPr lang="ar-AE" b="1" dirty="0" smtClean="0"/>
              <a:t>على البلاء </a:t>
            </a:r>
            <a:endParaRPr lang="ar-AE" b="1" dirty="0"/>
          </a:p>
        </p:txBody>
      </p:sp>
      <p:sp>
        <p:nvSpPr>
          <p:cNvPr id="4" name="مستطيل 3"/>
          <p:cNvSpPr/>
          <p:nvPr/>
        </p:nvSpPr>
        <p:spPr>
          <a:xfrm>
            <a:off x="566928" y="5933676"/>
            <a:ext cx="8010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تكريم الله تعالى لعائشة رضي الله عنها، ورفع قدرها وشرفها</a:t>
            </a:r>
          </a:p>
        </p:txBody>
      </p:sp>
    </p:spTree>
    <p:extLst>
      <p:ext uri="{BB962C8B-B14F-4D97-AF65-F5344CB8AC3E}">
        <p14:creationId xmlns:p14="http://schemas.microsoft.com/office/powerpoint/2010/main" xmlns="" val="3035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72"/>
          <a:stretch>
            <a:fillRect/>
          </a:stretch>
        </p:blipFill>
        <p:spPr>
          <a:xfrm>
            <a:off x="-1585" y="0"/>
            <a:ext cx="9145586" cy="689457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1585" y="2288963"/>
            <a:ext cx="91440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ازدهار المجتمع - تماسكه - انتشار الثقة بين أفراده - متانة العلاقات - تعزيز القدرة على مواجهة الخطر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316480" y="3227356"/>
            <a:ext cx="6289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أن المؤمنين كالجسد الواحد من أساء الظن بأخيه فكأنما أساء الظن بنفسه.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3152" y="4089521"/>
            <a:ext cx="8605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1-رفض الشائعة 2-عدم نقلها 3-إحسان الظن بأفراد المجتمع 4-كشف زيفها 5-ردها للجهة المختصة.</a:t>
            </a:r>
          </a:p>
        </p:txBody>
      </p:sp>
    </p:spTree>
    <p:extLst>
      <p:ext uri="{BB962C8B-B14F-4D97-AF65-F5344CB8AC3E}">
        <p14:creationId xmlns:p14="http://schemas.microsoft.com/office/powerpoint/2010/main" xmlns="" val="21889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5"/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888418" y="735590"/>
            <a:ext cx="35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1600" b="1" dirty="0"/>
              <a:t>الحد 80 جلدة ورد الشهادة والفسق.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629787" y="1462418"/>
            <a:ext cx="5851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1600" b="1" dirty="0"/>
              <a:t>1-حفظ أعراض الناس 2-قلة الشائعات 3-توفير الوقت والجهد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21920" y="5411701"/>
            <a:ext cx="8796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للدلالة على حرصهم على تلقي هذه الأخبار وسرعتهم في نشرها دون تحقق من صحتها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2824" y="6035028"/>
            <a:ext cx="866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للدلالة على أن هذا القول مجرد ألفاظ تجري على الأفواه لا يوجد دليل على صحتها</a:t>
            </a:r>
          </a:p>
        </p:txBody>
      </p:sp>
    </p:spTree>
    <p:extLst>
      <p:ext uri="{BB962C8B-B14F-4D97-AF65-F5344CB8AC3E}">
        <p14:creationId xmlns:p14="http://schemas.microsoft.com/office/powerpoint/2010/main" xmlns="" val="7298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1"/>
          <a:stretch>
            <a:fillRect/>
          </a:stretch>
        </p:blipFill>
        <p:spPr>
          <a:xfrm>
            <a:off x="-1585" y="633046"/>
            <a:ext cx="9145586" cy="622495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2880" y="1033195"/>
            <a:ext cx="8327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عدم نقل الأخبار والتأكد من صحة الخبر من الجهات المسؤولة كهيئة الصحة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194816" y="2425529"/>
            <a:ext cx="317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التأكد من الأخبار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201168" y="433805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1600" b="1" dirty="0"/>
              <a:t>عدم نقل أو تمرير الشائعات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94816" y="2865667"/>
            <a:ext cx="317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إحسان الظن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33096" y="3413326"/>
            <a:ext cx="3113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1600" b="1" dirty="0"/>
              <a:t>عدم الخوض في الأخبار الكاذبة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105462" y="3875688"/>
            <a:ext cx="4705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1600" b="1" dirty="0"/>
              <a:t>تذكر العذاب الشديد في الآخرة والعقوبة الدنيوية</a:t>
            </a:r>
          </a:p>
        </p:txBody>
      </p:sp>
    </p:spTree>
    <p:extLst>
      <p:ext uri="{BB962C8B-B14F-4D97-AF65-F5344CB8AC3E}">
        <p14:creationId xmlns:p14="http://schemas.microsoft.com/office/powerpoint/2010/main" xmlns="" val="26999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اسلامية 12 ج1_صفحة_0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0"/>
          <a:stretch>
            <a:fillRect/>
          </a:stretch>
        </p:blipFill>
        <p:spPr>
          <a:xfrm>
            <a:off x="-1585" y="576775"/>
            <a:ext cx="9145586" cy="6281225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926592" y="2828544"/>
            <a:ext cx="8022336" cy="3956541"/>
            <a:chOff x="926592" y="2828544"/>
            <a:chExt cx="8022336" cy="3956541"/>
          </a:xfrm>
        </p:grpSpPr>
        <p:sp>
          <p:nvSpPr>
            <p:cNvPr id="3" name="مستطيل 2"/>
            <p:cNvSpPr/>
            <p:nvPr/>
          </p:nvSpPr>
          <p:spPr>
            <a:xfrm>
              <a:off x="926592" y="4722982"/>
              <a:ext cx="7278624" cy="20621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AE" sz="2000" b="1" dirty="0"/>
                <a:t>الآثارُ السّلبيّةُ للشّائعاتِ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AE" b="1" dirty="0"/>
                <a:t>إضعاف الروح المعنوية للأفراد ما يسبب خسارة الحروب، 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AE" b="1" dirty="0"/>
                <a:t>خسائر اقتصادية،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AE" b="1" dirty="0"/>
                <a:t>الحاق الضرر بالمرأة مثل الطلاق أو عزوف الشباب عن الزواج منها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AE" b="1" dirty="0"/>
                <a:t>انتشار العداوات بين الناس والخصومة وقطع العلاقات وإضعاف المجتمع</a:t>
              </a:r>
            </a:p>
            <a:p>
              <a:pPr marL="342900" indent="-342900" algn="r" rtl="1">
                <a:buFont typeface="Arial" panose="020B0604020202020204" pitchFamily="34" charset="0"/>
                <a:buChar char="•"/>
              </a:pPr>
              <a:r>
                <a:rPr lang="ar-AE" b="1" dirty="0"/>
                <a:t>إثارة الفوضى فيه </a:t>
              </a:r>
            </a:p>
          </p:txBody>
        </p:sp>
        <p:sp>
          <p:nvSpPr>
            <p:cNvPr id="5" name="شكل حر: شكل 4"/>
            <p:cNvSpPr/>
            <p:nvPr/>
          </p:nvSpPr>
          <p:spPr>
            <a:xfrm>
              <a:off x="7205472" y="2828544"/>
              <a:ext cx="1743456" cy="2731008"/>
            </a:xfrm>
            <a:custGeom>
              <a:avLst/>
              <a:gdLst>
                <a:gd name="connsiteX0" fmla="*/ 0 w 1901952"/>
                <a:gd name="connsiteY0" fmla="*/ 12192 h 2828544"/>
                <a:gd name="connsiteX1" fmla="*/ 60960 w 1901952"/>
                <a:gd name="connsiteY1" fmla="*/ 0 h 2828544"/>
                <a:gd name="connsiteX2" fmla="*/ 280416 w 1901952"/>
                <a:gd name="connsiteY2" fmla="*/ 24384 h 2828544"/>
                <a:gd name="connsiteX3" fmla="*/ 329184 w 1901952"/>
                <a:gd name="connsiteY3" fmla="*/ 36576 h 2828544"/>
                <a:gd name="connsiteX4" fmla="*/ 451104 w 1901952"/>
                <a:gd name="connsiteY4" fmla="*/ 48768 h 2828544"/>
                <a:gd name="connsiteX5" fmla="*/ 585216 w 1901952"/>
                <a:gd name="connsiteY5" fmla="*/ 73152 h 2828544"/>
                <a:gd name="connsiteX6" fmla="*/ 877824 w 1901952"/>
                <a:gd name="connsiteY6" fmla="*/ 85344 h 2828544"/>
                <a:gd name="connsiteX7" fmla="*/ 999744 w 1901952"/>
                <a:gd name="connsiteY7" fmla="*/ 109728 h 2828544"/>
                <a:gd name="connsiteX8" fmla="*/ 1182624 w 1901952"/>
                <a:gd name="connsiteY8" fmla="*/ 134112 h 2828544"/>
                <a:gd name="connsiteX9" fmla="*/ 1255776 w 1901952"/>
                <a:gd name="connsiteY9" fmla="*/ 158496 h 2828544"/>
                <a:gd name="connsiteX10" fmla="*/ 1304544 w 1901952"/>
                <a:gd name="connsiteY10" fmla="*/ 170688 h 2828544"/>
                <a:gd name="connsiteX11" fmla="*/ 1377696 w 1901952"/>
                <a:gd name="connsiteY11" fmla="*/ 195072 h 2828544"/>
                <a:gd name="connsiteX12" fmla="*/ 1463040 w 1901952"/>
                <a:gd name="connsiteY12" fmla="*/ 219456 h 2828544"/>
                <a:gd name="connsiteX13" fmla="*/ 1536192 w 1901952"/>
                <a:gd name="connsiteY13" fmla="*/ 256032 h 2828544"/>
                <a:gd name="connsiteX14" fmla="*/ 1658112 w 1901952"/>
                <a:gd name="connsiteY14" fmla="*/ 365760 h 2828544"/>
                <a:gd name="connsiteX15" fmla="*/ 1731264 w 1901952"/>
                <a:gd name="connsiteY15" fmla="*/ 487680 h 2828544"/>
                <a:gd name="connsiteX16" fmla="*/ 1755648 w 1901952"/>
                <a:gd name="connsiteY16" fmla="*/ 560832 h 2828544"/>
                <a:gd name="connsiteX17" fmla="*/ 1767840 w 1901952"/>
                <a:gd name="connsiteY17" fmla="*/ 597408 h 2828544"/>
                <a:gd name="connsiteX18" fmla="*/ 1792224 w 1901952"/>
                <a:gd name="connsiteY18" fmla="*/ 633984 h 2828544"/>
                <a:gd name="connsiteX19" fmla="*/ 1816608 w 1901952"/>
                <a:gd name="connsiteY19" fmla="*/ 707136 h 2828544"/>
                <a:gd name="connsiteX20" fmla="*/ 1840992 w 1901952"/>
                <a:gd name="connsiteY20" fmla="*/ 755904 h 2828544"/>
                <a:gd name="connsiteX21" fmla="*/ 1865376 w 1901952"/>
                <a:gd name="connsiteY21" fmla="*/ 829056 h 2828544"/>
                <a:gd name="connsiteX22" fmla="*/ 1877568 w 1901952"/>
                <a:gd name="connsiteY22" fmla="*/ 926592 h 2828544"/>
                <a:gd name="connsiteX23" fmla="*/ 1889760 w 1901952"/>
                <a:gd name="connsiteY23" fmla="*/ 963168 h 2828544"/>
                <a:gd name="connsiteX24" fmla="*/ 1901952 w 1901952"/>
                <a:gd name="connsiteY24" fmla="*/ 1048512 h 2828544"/>
                <a:gd name="connsiteX25" fmla="*/ 1889760 w 1901952"/>
                <a:gd name="connsiteY25" fmla="*/ 1365504 h 2828544"/>
                <a:gd name="connsiteX26" fmla="*/ 1865376 w 1901952"/>
                <a:gd name="connsiteY26" fmla="*/ 1536192 h 2828544"/>
                <a:gd name="connsiteX27" fmla="*/ 1804416 w 1901952"/>
                <a:gd name="connsiteY27" fmla="*/ 1682496 h 2828544"/>
                <a:gd name="connsiteX28" fmla="*/ 1780032 w 1901952"/>
                <a:gd name="connsiteY28" fmla="*/ 1780032 h 2828544"/>
                <a:gd name="connsiteX29" fmla="*/ 1767840 w 1901952"/>
                <a:gd name="connsiteY29" fmla="*/ 1816608 h 2828544"/>
                <a:gd name="connsiteX30" fmla="*/ 1743456 w 1901952"/>
                <a:gd name="connsiteY30" fmla="*/ 1901952 h 2828544"/>
                <a:gd name="connsiteX31" fmla="*/ 1731264 w 1901952"/>
                <a:gd name="connsiteY31" fmla="*/ 2011680 h 2828544"/>
                <a:gd name="connsiteX32" fmla="*/ 1719072 w 1901952"/>
                <a:gd name="connsiteY32" fmla="*/ 2060448 h 2828544"/>
                <a:gd name="connsiteX33" fmla="*/ 1706880 w 1901952"/>
                <a:gd name="connsiteY33" fmla="*/ 2097024 h 2828544"/>
                <a:gd name="connsiteX34" fmla="*/ 1645920 w 1901952"/>
                <a:gd name="connsiteY34" fmla="*/ 2194560 h 2828544"/>
                <a:gd name="connsiteX35" fmla="*/ 1560576 w 1901952"/>
                <a:gd name="connsiteY35" fmla="*/ 2279904 h 2828544"/>
                <a:gd name="connsiteX36" fmla="*/ 1524000 w 1901952"/>
                <a:gd name="connsiteY36" fmla="*/ 2353056 h 2828544"/>
                <a:gd name="connsiteX37" fmla="*/ 1463040 w 1901952"/>
                <a:gd name="connsiteY37" fmla="*/ 2426208 h 2828544"/>
                <a:gd name="connsiteX38" fmla="*/ 1426464 w 1901952"/>
                <a:gd name="connsiteY38" fmla="*/ 2499360 h 2828544"/>
                <a:gd name="connsiteX39" fmla="*/ 1389888 w 1901952"/>
                <a:gd name="connsiteY39" fmla="*/ 2548128 h 2828544"/>
                <a:gd name="connsiteX40" fmla="*/ 1316736 w 1901952"/>
                <a:gd name="connsiteY40" fmla="*/ 2609088 h 2828544"/>
                <a:gd name="connsiteX41" fmla="*/ 1280160 w 1901952"/>
                <a:gd name="connsiteY41" fmla="*/ 2621280 h 2828544"/>
                <a:gd name="connsiteX42" fmla="*/ 1243584 w 1901952"/>
                <a:gd name="connsiteY42" fmla="*/ 2657856 h 2828544"/>
                <a:gd name="connsiteX43" fmla="*/ 1170432 w 1901952"/>
                <a:gd name="connsiteY43" fmla="*/ 2706624 h 2828544"/>
                <a:gd name="connsiteX44" fmla="*/ 1097280 w 1901952"/>
                <a:gd name="connsiteY44" fmla="*/ 2767584 h 2828544"/>
                <a:gd name="connsiteX45" fmla="*/ 1060704 w 1901952"/>
                <a:gd name="connsiteY45" fmla="*/ 2804160 h 2828544"/>
                <a:gd name="connsiteX46" fmla="*/ 1024128 w 1901952"/>
                <a:gd name="connsiteY46" fmla="*/ 2816352 h 2828544"/>
                <a:gd name="connsiteX47" fmla="*/ 999744 w 1901952"/>
                <a:gd name="connsiteY47" fmla="*/ 2828544 h 282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901952" h="2828544">
                  <a:moveTo>
                    <a:pt x="0" y="12192"/>
                  </a:moveTo>
                  <a:cubicBezTo>
                    <a:pt x="20320" y="8128"/>
                    <a:pt x="40238" y="0"/>
                    <a:pt x="60960" y="0"/>
                  </a:cubicBezTo>
                  <a:cubicBezTo>
                    <a:pt x="79744" y="0"/>
                    <a:pt x="251246" y="19522"/>
                    <a:pt x="280416" y="24384"/>
                  </a:cubicBezTo>
                  <a:cubicBezTo>
                    <a:pt x="296944" y="27139"/>
                    <a:pt x="312596" y="34206"/>
                    <a:pt x="329184" y="36576"/>
                  </a:cubicBezTo>
                  <a:cubicBezTo>
                    <a:pt x="369616" y="42352"/>
                    <a:pt x="410464" y="44704"/>
                    <a:pt x="451104" y="48768"/>
                  </a:cubicBezTo>
                  <a:cubicBezTo>
                    <a:pt x="508781" y="67994"/>
                    <a:pt x="500379" y="67850"/>
                    <a:pt x="585216" y="73152"/>
                  </a:cubicBezTo>
                  <a:cubicBezTo>
                    <a:pt x="682647" y="79241"/>
                    <a:pt x="780288" y="81280"/>
                    <a:pt x="877824" y="85344"/>
                  </a:cubicBezTo>
                  <a:cubicBezTo>
                    <a:pt x="918464" y="93472"/>
                    <a:pt x="958716" y="103867"/>
                    <a:pt x="999744" y="109728"/>
                  </a:cubicBezTo>
                  <a:cubicBezTo>
                    <a:pt x="1117524" y="126554"/>
                    <a:pt x="1056573" y="118356"/>
                    <a:pt x="1182624" y="134112"/>
                  </a:cubicBezTo>
                  <a:cubicBezTo>
                    <a:pt x="1207008" y="142240"/>
                    <a:pt x="1230840" y="152262"/>
                    <a:pt x="1255776" y="158496"/>
                  </a:cubicBezTo>
                  <a:cubicBezTo>
                    <a:pt x="1272032" y="162560"/>
                    <a:pt x="1288494" y="165873"/>
                    <a:pt x="1304544" y="170688"/>
                  </a:cubicBezTo>
                  <a:cubicBezTo>
                    <a:pt x="1329163" y="178074"/>
                    <a:pt x="1352760" y="188838"/>
                    <a:pt x="1377696" y="195072"/>
                  </a:cubicBezTo>
                  <a:cubicBezTo>
                    <a:pt x="1393321" y="198978"/>
                    <a:pt x="1445549" y="210711"/>
                    <a:pt x="1463040" y="219456"/>
                  </a:cubicBezTo>
                  <a:cubicBezTo>
                    <a:pt x="1557578" y="266725"/>
                    <a:pt x="1444257" y="225387"/>
                    <a:pt x="1536192" y="256032"/>
                  </a:cubicBezTo>
                  <a:cubicBezTo>
                    <a:pt x="1578166" y="287513"/>
                    <a:pt x="1628939" y="322000"/>
                    <a:pt x="1658112" y="365760"/>
                  </a:cubicBezTo>
                  <a:cubicBezTo>
                    <a:pt x="1686736" y="408696"/>
                    <a:pt x="1712519" y="440817"/>
                    <a:pt x="1731264" y="487680"/>
                  </a:cubicBezTo>
                  <a:cubicBezTo>
                    <a:pt x="1740810" y="511545"/>
                    <a:pt x="1747520" y="536448"/>
                    <a:pt x="1755648" y="560832"/>
                  </a:cubicBezTo>
                  <a:cubicBezTo>
                    <a:pt x="1759712" y="573024"/>
                    <a:pt x="1760711" y="586715"/>
                    <a:pt x="1767840" y="597408"/>
                  </a:cubicBezTo>
                  <a:cubicBezTo>
                    <a:pt x="1775968" y="609600"/>
                    <a:pt x="1786273" y="620594"/>
                    <a:pt x="1792224" y="633984"/>
                  </a:cubicBezTo>
                  <a:cubicBezTo>
                    <a:pt x="1802663" y="657472"/>
                    <a:pt x="1805113" y="684147"/>
                    <a:pt x="1816608" y="707136"/>
                  </a:cubicBezTo>
                  <a:cubicBezTo>
                    <a:pt x="1824736" y="723392"/>
                    <a:pt x="1834242" y="739029"/>
                    <a:pt x="1840992" y="755904"/>
                  </a:cubicBezTo>
                  <a:cubicBezTo>
                    <a:pt x="1850538" y="779769"/>
                    <a:pt x="1865376" y="829056"/>
                    <a:pt x="1865376" y="829056"/>
                  </a:cubicBezTo>
                  <a:cubicBezTo>
                    <a:pt x="1869440" y="861568"/>
                    <a:pt x="1871707" y="894355"/>
                    <a:pt x="1877568" y="926592"/>
                  </a:cubicBezTo>
                  <a:cubicBezTo>
                    <a:pt x="1879867" y="939236"/>
                    <a:pt x="1887240" y="950566"/>
                    <a:pt x="1889760" y="963168"/>
                  </a:cubicBezTo>
                  <a:cubicBezTo>
                    <a:pt x="1895396" y="991347"/>
                    <a:pt x="1897888" y="1020064"/>
                    <a:pt x="1901952" y="1048512"/>
                  </a:cubicBezTo>
                  <a:cubicBezTo>
                    <a:pt x="1897888" y="1154176"/>
                    <a:pt x="1895969" y="1259944"/>
                    <a:pt x="1889760" y="1365504"/>
                  </a:cubicBezTo>
                  <a:cubicBezTo>
                    <a:pt x="1887887" y="1397344"/>
                    <a:pt x="1872856" y="1498793"/>
                    <a:pt x="1865376" y="1536192"/>
                  </a:cubicBezTo>
                  <a:cubicBezTo>
                    <a:pt x="1841904" y="1653550"/>
                    <a:pt x="1866022" y="1497678"/>
                    <a:pt x="1804416" y="1682496"/>
                  </a:cubicBezTo>
                  <a:cubicBezTo>
                    <a:pt x="1776547" y="1766104"/>
                    <a:pt x="1809457" y="1662333"/>
                    <a:pt x="1780032" y="1780032"/>
                  </a:cubicBezTo>
                  <a:cubicBezTo>
                    <a:pt x="1776915" y="1792500"/>
                    <a:pt x="1771371" y="1804251"/>
                    <a:pt x="1767840" y="1816608"/>
                  </a:cubicBezTo>
                  <a:cubicBezTo>
                    <a:pt x="1737222" y="1923771"/>
                    <a:pt x="1772688" y="1814255"/>
                    <a:pt x="1743456" y="1901952"/>
                  </a:cubicBezTo>
                  <a:cubicBezTo>
                    <a:pt x="1739392" y="1938528"/>
                    <a:pt x="1736860" y="1975307"/>
                    <a:pt x="1731264" y="2011680"/>
                  </a:cubicBezTo>
                  <a:cubicBezTo>
                    <a:pt x="1728716" y="2028241"/>
                    <a:pt x="1723675" y="2044336"/>
                    <a:pt x="1719072" y="2060448"/>
                  </a:cubicBezTo>
                  <a:cubicBezTo>
                    <a:pt x="1715541" y="2072805"/>
                    <a:pt x="1711942" y="2085212"/>
                    <a:pt x="1706880" y="2097024"/>
                  </a:cubicBezTo>
                  <a:cubicBezTo>
                    <a:pt x="1690489" y="2135269"/>
                    <a:pt x="1674304" y="2163338"/>
                    <a:pt x="1645920" y="2194560"/>
                  </a:cubicBezTo>
                  <a:cubicBezTo>
                    <a:pt x="1618857" y="2224329"/>
                    <a:pt x="1582892" y="2246429"/>
                    <a:pt x="1560576" y="2279904"/>
                  </a:cubicBezTo>
                  <a:cubicBezTo>
                    <a:pt x="1490695" y="2384726"/>
                    <a:pt x="1574477" y="2252102"/>
                    <a:pt x="1524000" y="2353056"/>
                  </a:cubicBezTo>
                  <a:cubicBezTo>
                    <a:pt x="1501297" y="2398462"/>
                    <a:pt x="1496745" y="2385762"/>
                    <a:pt x="1463040" y="2426208"/>
                  </a:cubicBezTo>
                  <a:cubicBezTo>
                    <a:pt x="1405116" y="2495717"/>
                    <a:pt x="1466454" y="2429377"/>
                    <a:pt x="1426464" y="2499360"/>
                  </a:cubicBezTo>
                  <a:cubicBezTo>
                    <a:pt x="1416382" y="2517003"/>
                    <a:pt x="1403112" y="2532700"/>
                    <a:pt x="1389888" y="2548128"/>
                  </a:cubicBezTo>
                  <a:cubicBezTo>
                    <a:pt x="1369665" y="2571721"/>
                    <a:pt x="1344955" y="2594978"/>
                    <a:pt x="1316736" y="2609088"/>
                  </a:cubicBezTo>
                  <a:cubicBezTo>
                    <a:pt x="1305241" y="2614835"/>
                    <a:pt x="1292352" y="2617216"/>
                    <a:pt x="1280160" y="2621280"/>
                  </a:cubicBezTo>
                  <a:cubicBezTo>
                    <a:pt x="1267968" y="2633472"/>
                    <a:pt x="1257194" y="2647270"/>
                    <a:pt x="1243584" y="2657856"/>
                  </a:cubicBezTo>
                  <a:cubicBezTo>
                    <a:pt x="1220451" y="2675848"/>
                    <a:pt x="1191154" y="2685902"/>
                    <a:pt x="1170432" y="2706624"/>
                  </a:cubicBezTo>
                  <a:cubicBezTo>
                    <a:pt x="1063575" y="2813481"/>
                    <a:pt x="1199125" y="2682714"/>
                    <a:pt x="1097280" y="2767584"/>
                  </a:cubicBezTo>
                  <a:cubicBezTo>
                    <a:pt x="1084034" y="2778622"/>
                    <a:pt x="1075050" y="2794596"/>
                    <a:pt x="1060704" y="2804160"/>
                  </a:cubicBezTo>
                  <a:cubicBezTo>
                    <a:pt x="1050011" y="2811289"/>
                    <a:pt x="1036060" y="2811579"/>
                    <a:pt x="1024128" y="2816352"/>
                  </a:cubicBezTo>
                  <a:cubicBezTo>
                    <a:pt x="1015691" y="2819727"/>
                    <a:pt x="1007872" y="2824480"/>
                    <a:pt x="999744" y="2828544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7" name="مستطيل 6"/>
          <p:cNvSpPr/>
          <p:nvPr/>
        </p:nvSpPr>
        <p:spPr>
          <a:xfrm>
            <a:off x="548639" y="4055584"/>
            <a:ext cx="3914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التحذير من المواقع التي تنشر الفاحشة </a:t>
            </a:r>
            <a:endParaRPr lang="en-US" sz="1600" b="1" dirty="0" smtClean="0"/>
          </a:p>
          <a:p>
            <a:pPr algn="r" rtl="1"/>
            <a:r>
              <a:rPr lang="ar-AE" sz="1600" b="1" dirty="0" smtClean="0"/>
              <a:t>وإبلاغ </a:t>
            </a:r>
            <a:r>
              <a:rPr lang="ar-AE" sz="1600" b="1" dirty="0"/>
              <a:t>الجهات المسؤولة وغيرها.....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252025" y="3849100"/>
            <a:ext cx="2983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عدم نشر هذه الرسائل </a:t>
            </a:r>
          </a:p>
        </p:txBody>
      </p:sp>
    </p:spTree>
    <p:extLst>
      <p:ext uri="{BB962C8B-B14F-4D97-AF65-F5344CB8AC3E}">
        <p14:creationId xmlns:p14="http://schemas.microsoft.com/office/powerpoint/2010/main" xmlns="" val="13048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475</TotalTime>
  <Words>564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غازي حسين حاج جنيد</dc:creator>
  <cp:lastModifiedBy>win10</cp:lastModifiedBy>
  <cp:revision>16</cp:revision>
  <dcterms:created xsi:type="dcterms:W3CDTF">2016-10-25T03:23:23Z</dcterms:created>
  <dcterms:modified xsi:type="dcterms:W3CDTF">2020-05-05T21:07:19Z</dcterms:modified>
</cp:coreProperties>
</file>