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-7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866C639-7064-4B9E-95F4-C0AF24D20B24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C879B1E-ACEA-4C57-A3BA-8EECB7D8A480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="" xmlns:p14="http://schemas.microsoft.com/office/powerpoint/2010/main" val="2009271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79B1E-ACEA-4C57-A3BA-8EECB7D8A480}" type="slidenum">
              <a:rPr lang="ar-AE" smtClean="0"/>
              <a:pPr/>
              <a:t>11</a:t>
            </a:fld>
            <a:endParaRPr lang="ar-AE"/>
          </a:p>
        </p:txBody>
      </p:sp>
    </p:spTree>
    <p:extLst>
      <p:ext uri="{BB962C8B-B14F-4D97-AF65-F5344CB8AC3E}">
        <p14:creationId xmlns="" xmlns:p14="http://schemas.microsoft.com/office/powerpoint/2010/main" val="180362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33519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527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974203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22205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343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39505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41857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93591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08659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7242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42704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7009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70527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13066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7599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01622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759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84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100" r="15895" b="7153"/>
          <a:stretch>
            <a:fillRect/>
          </a:stretch>
        </p:blipFill>
        <p:spPr>
          <a:xfrm>
            <a:off x="1461358" y="2419643"/>
            <a:ext cx="8793990" cy="21382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480815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29184" y="3105834"/>
            <a:ext cx="111800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600" b="1" dirty="0">
                <a:cs typeface="+mj-cs"/>
              </a:rPr>
              <a:t>الإبداع يمكننا من إيجاد حلول جديدة للمشكلات</a:t>
            </a:r>
          </a:p>
        </p:txBody>
      </p:sp>
      <p:sp>
        <p:nvSpPr>
          <p:cNvPr id="4" name="مربع نص 2"/>
          <p:cNvSpPr txBox="1"/>
          <p:nvPr/>
        </p:nvSpPr>
        <p:spPr>
          <a:xfrm>
            <a:off x="329184" y="4192314"/>
            <a:ext cx="111800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600" b="1" dirty="0">
                <a:cs typeface="+mj-cs"/>
              </a:rPr>
              <a:t>تحقيق الرخاء </a:t>
            </a:r>
            <a:r>
              <a:rPr lang="ar-AE" sz="3600" b="1" dirty="0" smtClean="0">
                <a:cs typeface="+mj-cs"/>
              </a:rPr>
              <a:t>والإزدهار </a:t>
            </a:r>
            <a:r>
              <a:rPr lang="ar-AE" sz="3600" b="1" dirty="0">
                <a:cs typeface="+mj-cs"/>
              </a:rPr>
              <a:t>والسعادة للفرد والمجتمع</a:t>
            </a:r>
          </a:p>
        </p:txBody>
      </p:sp>
      <p:sp>
        <p:nvSpPr>
          <p:cNvPr id="5" name="مربع نص 2"/>
          <p:cNvSpPr txBox="1"/>
          <p:nvPr/>
        </p:nvSpPr>
        <p:spPr>
          <a:xfrm>
            <a:off x="329184" y="5331802"/>
            <a:ext cx="111800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600" b="1" dirty="0">
                <a:cs typeface="+mj-cs"/>
              </a:rPr>
              <a:t>الإبداع مفتاح التفوق والتقدم في الحياة</a:t>
            </a:r>
          </a:p>
        </p:txBody>
      </p:sp>
    </p:spTree>
    <p:extLst>
      <p:ext uri="{BB962C8B-B14F-4D97-AF65-F5344CB8AC3E}">
        <p14:creationId xmlns="" xmlns:p14="http://schemas.microsoft.com/office/powerpoint/2010/main" val="3486890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0035"/>
            <a:ext cx="12192000" cy="3597965"/>
          </a:xfrm>
          <a:prstGeom prst="rect">
            <a:avLst/>
          </a:prstGeom>
        </p:spPr>
      </p:pic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906078"/>
          </a:xfrm>
          <a:prstGeom prst="rect">
            <a:avLst/>
          </a:prstGeom>
        </p:spPr>
      </p:pic>
      <p:sp>
        <p:nvSpPr>
          <p:cNvPr id="4" name="مربع نص 2"/>
          <p:cNvSpPr txBox="1"/>
          <p:nvPr/>
        </p:nvSpPr>
        <p:spPr>
          <a:xfrm>
            <a:off x="207176" y="2459360"/>
            <a:ext cx="31822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200" b="1" dirty="0">
                <a:cs typeface="+mj-cs"/>
              </a:rPr>
              <a:t>تصميم المنبر </a:t>
            </a:r>
            <a:r>
              <a:rPr lang="ar-AE" sz="3200" b="1" dirty="0" smtClean="0">
                <a:cs typeface="+mj-cs"/>
              </a:rPr>
              <a:t>الذي</a:t>
            </a:r>
            <a:endParaRPr lang="en-US" sz="3200" b="1" dirty="0" smtClean="0">
              <a:cs typeface="+mj-cs"/>
            </a:endParaRPr>
          </a:p>
          <a:p>
            <a:pPr algn="ctr" rtl="1"/>
            <a:r>
              <a:rPr lang="ar-AE" sz="3200" b="1" dirty="0" smtClean="0">
                <a:cs typeface="+mj-cs"/>
              </a:rPr>
              <a:t> </a:t>
            </a:r>
            <a:r>
              <a:rPr lang="ar-AE" sz="3200" b="1" dirty="0">
                <a:cs typeface="+mj-cs"/>
              </a:rPr>
              <a:t>لم يكن من قبل</a:t>
            </a:r>
          </a:p>
        </p:txBody>
      </p:sp>
      <p:sp>
        <p:nvSpPr>
          <p:cNvPr id="5" name="مربع نص 2"/>
          <p:cNvSpPr txBox="1"/>
          <p:nvPr/>
        </p:nvSpPr>
        <p:spPr>
          <a:xfrm>
            <a:off x="207176" y="3858688"/>
            <a:ext cx="3182201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800" b="1" dirty="0">
                <a:cs typeface="+mj-cs"/>
              </a:rPr>
              <a:t>طلب العلم من أهم لوسائل التي تعين على الإبداع</a:t>
            </a:r>
          </a:p>
        </p:txBody>
      </p:sp>
      <p:sp>
        <p:nvSpPr>
          <p:cNvPr id="6" name="مربع نص 2"/>
          <p:cNvSpPr txBox="1"/>
          <p:nvPr/>
        </p:nvSpPr>
        <p:spPr>
          <a:xfrm>
            <a:off x="207176" y="5411331"/>
            <a:ext cx="3182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AE" sz="3600" b="1" dirty="0" smtClean="0">
                <a:cs typeface="+mj-cs"/>
              </a:rPr>
              <a:t>بأسلوب </a:t>
            </a:r>
            <a:r>
              <a:rPr lang="ar-AE" sz="3600" b="1" dirty="0">
                <a:cs typeface="+mj-cs"/>
              </a:rPr>
              <a:t>غير مألوف</a:t>
            </a:r>
          </a:p>
        </p:txBody>
      </p:sp>
    </p:spTree>
    <p:extLst>
      <p:ext uri="{BB962C8B-B14F-4D97-AF65-F5344CB8AC3E}">
        <p14:creationId xmlns="" xmlns:p14="http://schemas.microsoft.com/office/powerpoint/2010/main" val="2400083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96513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023272" y="1403400"/>
            <a:ext cx="36435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600" b="1" dirty="0">
                <a:cs typeface="+mj-cs"/>
              </a:rPr>
              <a:t>التشجيع والتحفيز</a:t>
            </a:r>
          </a:p>
        </p:txBody>
      </p:sp>
      <p:sp>
        <p:nvSpPr>
          <p:cNvPr id="4" name="مربع نص 2"/>
          <p:cNvSpPr txBox="1"/>
          <p:nvPr/>
        </p:nvSpPr>
        <p:spPr>
          <a:xfrm>
            <a:off x="4023272" y="2049731"/>
            <a:ext cx="36435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600" b="1" dirty="0">
                <a:cs typeface="+mj-cs"/>
              </a:rPr>
              <a:t>تنمية القدرات</a:t>
            </a:r>
          </a:p>
        </p:txBody>
      </p:sp>
      <p:sp>
        <p:nvSpPr>
          <p:cNvPr id="5" name="مربع نص 2"/>
          <p:cNvSpPr txBox="1"/>
          <p:nvPr/>
        </p:nvSpPr>
        <p:spPr>
          <a:xfrm>
            <a:off x="4023272" y="2697325"/>
            <a:ext cx="36435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600" b="1" dirty="0">
                <a:cs typeface="+mj-cs"/>
              </a:rPr>
              <a:t>زرع الثقة بالنفس.</a:t>
            </a:r>
          </a:p>
        </p:txBody>
      </p:sp>
    </p:spTree>
    <p:extLst>
      <p:ext uri="{BB962C8B-B14F-4D97-AF65-F5344CB8AC3E}">
        <p14:creationId xmlns="" xmlns:p14="http://schemas.microsoft.com/office/powerpoint/2010/main" val="3912625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6629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07264" y="4258775"/>
            <a:ext cx="523036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600" b="1" dirty="0">
                <a:cs typeface="+mj-cs"/>
              </a:rPr>
              <a:t>له مثال سابق.</a:t>
            </a:r>
          </a:p>
        </p:txBody>
      </p:sp>
      <p:sp>
        <p:nvSpPr>
          <p:cNvPr id="4" name="مربع نص 2"/>
          <p:cNvSpPr txBox="1"/>
          <p:nvPr/>
        </p:nvSpPr>
        <p:spPr>
          <a:xfrm>
            <a:off x="5437631" y="5461409"/>
            <a:ext cx="521817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600" b="1" dirty="0">
                <a:cs typeface="+mj-cs"/>
              </a:rPr>
              <a:t>غير محدود (مطلق)</a:t>
            </a:r>
          </a:p>
        </p:txBody>
      </p:sp>
    </p:spTree>
    <p:extLst>
      <p:ext uri="{BB962C8B-B14F-4D97-AF65-F5344CB8AC3E}">
        <p14:creationId xmlns="" xmlns:p14="http://schemas.microsoft.com/office/powerpoint/2010/main" val="905069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6252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667539"/>
          </a:xfrm>
          <a:prstGeom prst="rect">
            <a:avLst/>
          </a:prstGeom>
        </p:spPr>
      </p:pic>
      <p:pic>
        <p:nvPicPr>
          <p:cNvPr id="3" name="Picture 2" descr="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0"/>
            <a:ext cx="12192000" cy="3746500"/>
          </a:xfrm>
          <a:prstGeom prst="rect">
            <a:avLst/>
          </a:prstGeom>
        </p:spPr>
      </p:pic>
      <p:sp>
        <p:nvSpPr>
          <p:cNvPr id="4" name="مربع نص 2"/>
          <p:cNvSpPr txBox="1"/>
          <p:nvPr/>
        </p:nvSpPr>
        <p:spPr>
          <a:xfrm>
            <a:off x="207264" y="2162170"/>
            <a:ext cx="114117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600" b="1" dirty="0">
                <a:cs typeface="+mj-cs"/>
              </a:rPr>
              <a:t>الإتقان.</a:t>
            </a:r>
          </a:p>
        </p:txBody>
      </p:sp>
      <p:sp>
        <p:nvSpPr>
          <p:cNvPr id="5" name="مربع نص 2"/>
          <p:cNvSpPr txBox="1"/>
          <p:nvPr/>
        </p:nvSpPr>
        <p:spPr>
          <a:xfrm>
            <a:off x="207264" y="3818608"/>
            <a:ext cx="114117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600" b="1" dirty="0">
                <a:cs typeface="+mj-cs"/>
              </a:rPr>
              <a:t>الاهتمام بالقراءة والكتابة وطلب العلم</a:t>
            </a:r>
          </a:p>
        </p:txBody>
      </p:sp>
      <p:sp>
        <p:nvSpPr>
          <p:cNvPr id="6" name="مربع نص 2"/>
          <p:cNvSpPr txBox="1"/>
          <p:nvPr/>
        </p:nvSpPr>
        <p:spPr>
          <a:xfrm>
            <a:off x="207264" y="5719827"/>
            <a:ext cx="114117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600" b="1" dirty="0">
                <a:cs typeface="+mj-cs"/>
              </a:rPr>
              <a:t>الحث على الجد والاجتهاد والاعتماد على النفس</a:t>
            </a:r>
          </a:p>
        </p:txBody>
      </p:sp>
    </p:spTree>
    <p:extLst>
      <p:ext uri="{BB962C8B-B14F-4D97-AF65-F5344CB8AC3E}">
        <p14:creationId xmlns="" xmlns:p14="http://schemas.microsoft.com/office/powerpoint/2010/main" val="3172855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2192000" cy="60131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7632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852672" y="2439913"/>
            <a:ext cx="29748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600" b="1" dirty="0">
                <a:cs typeface="+mj-cs"/>
              </a:rPr>
              <a:t>الجبر</a:t>
            </a:r>
          </a:p>
        </p:txBody>
      </p:sp>
      <p:sp>
        <p:nvSpPr>
          <p:cNvPr id="4" name="مربع نص 2"/>
          <p:cNvSpPr txBox="1"/>
          <p:nvPr/>
        </p:nvSpPr>
        <p:spPr>
          <a:xfrm>
            <a:off x="804673" y="2439912"/>
            <a:ext cx="296265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600" b="1" dirty="0">
                <a:cs typeface="+mj-cs"/>
              </a:rPr>
              <a:t>الحساب</a:t>
            </a:r>
          </a:p>
        </p:txBody>
      </p:sp>
      <p:sp>
        <p:nvSpPr>
          <p:cNvPr id="5" name="مربع نص 2"/>
          <p:cNvSpPr txBox="1"/>
          <p:nvPr/>
        </p:nvSpPr>
        <p:spPr>
          <a:xfrm>
            <a:off x="3852672" y="3235044"/>
            <a:ext cx="29748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600" b="1" dirty="0">
                <a:cs typeface="+mj-cs"/>
              </a:rPr>
              <a:t>الطب</a:t>
            </a:r>
          </a:p>
        </p:txBody>
      </p:sp>
      <p:sp>
        <p:nvSpPr>
          <p:cNvPr id="6" name="مربع نص 2"/>
          <p:cNvSpPr txBox="1"/>
          <p:nvPr/>
        </p:nvSpPr>
        <p:spPr>
          <a:xfrm>
            <a:off x="3852672" y="4042669"/>
            <a:ext cx="29748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600" b="1" dirty="0">
                <a:cs typeface="+mj-cs"/>
              </a:rPr>
              <a:t>الفلسفة</a:t>
            </a:r>
          </a:p>
        </p:txBody>
      </p:sp>
      <p:sp>
        <p:nvSpPr>
          <p:cNvPr id="7" name="مربع نص 2"/>
          <p:cNvSpPr txBox="1"/>
          <p:nvPr/>
        </p:nvSpPr>
        <p:spPr>
          <a:xfrm>
            <a:off x="3852672" y="4866993"/>
            <a:ext cx="29748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600" b="1" dirty="0">
                <a:cs typeface="+mj-cs"/>
              </a:rPr>
              <a:t>الفيزياء</a:t>
            </a:r>
          </a:p>
        </p:txBody>
      </p:sp>
      <p:sp>
        <p:nvSpPr>
          <p:cNvPr id="8" name="مربع نص 2"/>
          <p:cNvSpPr txBox="1"/>
          <p:nvPr/>
        </p:nvSpPr>
        <p:spPr>
          <a:xfrm>
            <a:off x="804673" y="4815079"/>
            <a:ext cx="296265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600" b="1" dirty="0">
                <a:cs typeface="+mj-cs"/>
              </a:rPr>
              <a:t>الفلك</a:t>
            </a:r>
          </a:p>
        </p:txBody>
      </p:sp>
      <p:sp>
        <p:nvSpPr>
          <p:cNvPr id="9" name="مربع نص 2"/>
          <p:cNvSpPr txBox="1"/>
          <p:nvPr/>
        </p:nvSpPr>
        <p:spPr>
          <a:xfrm>
            <a:off x="3852672" y="5674671"/>
            <a:ext cx="29748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600" b="1" dirty="0">
                <a:cs typeface="+mj-cs"/>
              </a:rPr>
              <a:t>الكيمياء</a:t>
            </a:r>
          </a:p>
        </p:txBody>
      </p:sp>
      <p:sp>
        <p:nvSpPr>
          <p:cNvPr id="10" name="مربع نص 2"/>
          <p:cNvSpPr txBox="1"/>
          <p:nvPr/>
        </p:nvSpPr>
        <p:spPr>
          <a:xfrm>
            <a:off x="804673" y="5674957"/>
            <a:ext cx="296265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600" b="1" dirty="0">
                <a:cs typeface="+mj-cs"/>
              </a:rPr>
              <a:t>الهندسة</a:t>
            </a:r>
          </a:p>
        </p:txBody>
      </p:sp>
    </p:spTree>
    <p:extLst>
      <p:ext uri="{BB962C8B-B14F-4D97-AF65-F5344CB8AC3E}">
        <p14:creationId xmlns="" xmlns:p14="http://schemas.microsoft.com/office/powerpoint/2010/main" val="12206763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2" y="993914"/>
            <a:ext cx="10426147" cy="5029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667899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017"/>
            <a:ext cx="12192000" cy="5903843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022337" y="4079870"/>
            <a:ext cx="362102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600" b="1" dirty="0">
                <a:cs typeface="+mj-cs"/>
              </a:rPr>
              <a:t>الرياضيات</a:t>
            </a:r>
          </a:p>
        </p:txBody>
      </p:sp>
      <p:sp>
        <p:nvSpPr>
          <p:cNvPr id="4" name="مربع نص 2"/>
          <p:cNvSpPr txBox="1"/>
          <p:nvPr/>
        </p:nvSpPr>
        <p:spPr>
          <a:xfrm>
            <a:off x="231649" y="4079869"/>
            <a:ext cx="770534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600" b="1" dirty="0">
                <a:cs typeface="+mj-cs"/>
              </a:rPr>
              <a:t>الخوارزميات</a:t>
            </a:r>
          </a:p>
        </p:txBody>
      </p:sp>
      <p:sp>
        <p:nvSpPr>
          <p:cNvPr id="5" name="مربع نص 2"/>
          <p:cNvSpPr txBox="1"/>
          <p:nvPr/>
        </p:nvSpPr>
        <p:spPr>
          <a:xfrm>
            <a:off x="8022337" y="4984331"/>
            <a:ext cx="362102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600" b="1" dirty="0">
                <a:cs typeface="+mj-cs"/>
              </a:rPr>
              <a:t>الطب </a:t>
            </a:r>
          </a:p>
        </p:txBody>
      </p:sp>
      <p:sp>
        <p:nvSpPr>
          <p:cNvPr id="6" name="مربع نص 2"/>
          <p:cNvSpPr txBox="1"/>
          <p:nvPr/>
        </p:nvSpPr>
        <p:spPr>
          <a:xfrm>
            <a:off x="231649" y="5038853"/>
            <a:ext cx="770534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600" b="1" dirty="0">
                <a:cs typeface="+mj-cs"/>
              </a:rPr>
              <a:t>الدورة الدموية.</a:t>
            </a:r>
          </a:p>
        </p:txBody>
      </p:sp>
    </p:spTree>
    <p:extLst>
      <p:ext uri="{BB962C8B-B14F-4D97-AF65-F5344CB8AC3E}">
        <p14:creationId xmlns="" xmlns:p14="http://schemas.microsoft.com/office/powerpoint/2010/main" val="1998225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2192000" cy="596347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0" y="4278653"/>
            <a:ext cx="1219199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600" b="1" dirty="0">
                <a:cs typeface="+mj-cs"/>
              </a:rPr>
              <a:t>الإبداع يجب أن يكون منضبط بما يحقق الخير للبشر أما غير المألوف </a:t>
            </a:r>
            <a:endParaRPr lang="ar-EG" sz="3600" b="1" dirty="0" smtClean="0">
              <a:cs typeface="+mj-cs"/>
            </a:endParaRPr>
          </a:p>
          <a:p>
            <a:pPr algn="ctr" rtl="1"/>
            <a:r>
              <a:rPr lang="ar-AE" sz="3600" b="1" dirty="0" smtClean="0">
                <a:cs typeface="+mj-cs"/>
              </a:rPr>
              <a:t>الذي </a:t>
            </a:r>
            <a:r>
              <a:rPr lang="ar-AE" sz="3600" b="1" dirty="0">
                <a:cs typeface="+mj-cs"/>
              </a:rPr>
              <a:t>يجلب الشر أو لا يجلب نفعا للناس فلا يعتبر إبداعا</a:t>
            </a:r>
          </a:p>
        </p:txBody>
      </p:sp>
    </p:spTree>
    <p:extLst>
      <p:ext uri="{BB962C8B-B14F-4D97-AF65-F5344CB8AC3E}">
        <p14:creationId xmlns="" xmlns:p14="http://schemas.microsoft.com/office/powerpoint/2010/main" val="1572715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"/>
            <a:ext cx="12192000" cy="5993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2589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5344" y="1859977"/>
            <a:ext cx="1149705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600" b="1" dirty="0">
                <a:cs typeface="+mj-cs"/>
              </a:rPr>
              <a:t>تشجيع وتحفيز الشباب على الإبداع والابتكار</a:t>
            </a:r>
          </a:p>
        </p:txBody>
      </p:sp>
      <p:sp>
        <p:nvSpPr>
          <p:cNvPr id="4" name="مربع نص 2"/>
          <p:cNvSpPr txBox="1"/>
          <p:nvPr/>
        </p:nvSpPr>
        <p:spPr>
          <a:xfrm>
            <a:off x="85345" y="4374865"/>
            <a:ext cx="1115567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600" b="1" dirty="0">
                <a:cs typeface="+mj-cs"/>
              </a:rPr>
              <a:t>اعتماد عام 2016 م عاما للقراءة</a:t>
            </a:r>
          </a:p>
        </p:txBody>
      </p:sp>
      <p:sp>
        <p:nvSpPr>
          <p:cNvPr id="5" name="مربع نص 2"/>
          <p:cNvSpPr txBox="1"/>
          <p:nvPr/>
        </p:nvSpPr>
        <p:spPr>
          <a:xfrm>
            <a:off x="85345" y="5503816"/>
            <a:ext cx="1115568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600" b="1" dirty="0">
                <a:cs typeface="+mj-cs"/>
              </a:rPr>
              <a:t>تطوير التعليم ليكون بيئة مناسبة لتخريج المبدعين</a:t>
            </a:r>
          </a:p>
        </p:txBody>
      </p:sp>
      <p:sp>
        <p:nvSpPr>
          <p:cNvPr id="6" name="مربع نص 2"/>
          <p:cNvSpPr txBox="1"/>
          <p:nvPr/>
        </p:nvSpPr>
        <p:spPr>
          <a:xfrm>
            <a:off x="85345" y="6205292"/>
            <a:ext cx="1115568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600" b="1" dirty="0">
                <a:cs typeface="+mj-cs"/>
              </a:rPr>
              <a:t>توصيات لدعم الإبداع والابتكار في مدارس الإمارات. </a:t>
            </a:r>
          </a:p>
        </p:txBody>
      </p:sp>
    </p:spTree>
    <p:extLst>
      <p:ext uri="{BB962C8B-B14F-4D97-AF65-F5344CB8AC3E}">
        <p14:creationId xmlns="" xmlns:p14="http://schemas.microsoft.com/office/powerpoint/2010/main" val="4160308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56032" y="2143179"/>
            <a:ext cx="838809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800" b="1" dirty="0">
                <a:cs typeface="+mj-cs"/>
              </a:rPr>
              <a:t>هو التفكير المنتج لما هو جديد ومفيد المبتكر على غير المألوف</a:t>
            </a:r>
          </a:p>
        </p:txBody>
      </p:sp>
      <p:sp>
        <p:nvSpPr>
          <p:cNvPr id="4" name="مربع نص 2"/>
          <p:cNvSpPr txBox="1"/>
          <p:nvPr/>
        </p:nvSpPr>
        <p:spPr>
          <a:xfrm>
            <a:off x="256032" y="2919190"/>
            <a:ext cx="530352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800" b="1">
                <a:solidFill>
                  <a:srgbClr val="FF0000"/>
                </a:solidFill>
                <a:cs typeface="PT Bold Dusky" panose="02010400000000000000" pitchFamily="2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000" dirty="0">
                <a:solidFill>
                  <a:schemeClr val="tx1"/>
                </a:solidFill>
                <a:cs typeface="+mj-cs"/>
              </a:rPr>
              <a:t>ويدعو إلى تحقيق حياة طيبة لجميع الناس والبشر</a:t>
            </a:r>
          </a:p>
        </p:txBody>
      </p:sp>
      <p:sp>
        <p:nvSpPr>
          <p:cNvPr id="7" name="مربع نص 2"/>
          <p:cNvSpPr txBox="1"/>
          <p:nvPr/>
        </p:nvSpPr>
        <p:spPr>
          <a:xfrm>
            <a:off x="5047488" y="5452007"/>
            <a:ext cx="246128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000" b="1" dirty="0">
                <a:cs typeface="+mj-cs"/>
              </a:rPr>
              <a:t>في السنة النبوية.</a:t>
            </a:r>
          </a:p>
        </p:txBody>
      </p:sp>
      <p:sp>
        <p:nvSpPr>
          <p:cNvPr id="8" name="مربع نص 2"/>
          <p:cNvSpPr txBox="1"/>
          <p:nvPr/>
        </p:nvSpPr>
        <p:spPr>
          <a:xfrm>
            <a:off x="1492699" y="5441093"/>
            <a:ext cx="317683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 rtl="1">
              <a:defRPr sz="2000" b="1">
                <a:solidFill>
                  <a:srgbClr val="FF0000"/>
                </a:solidFill>
                <a:cs typeface="PT Bold Dusky" panose="02010400000000000000" pitchFamily="2" charset="-78"/>
              </a:defRPr>
            </a:lvl1pPr>
          </a:lstStyle>
          <a:p>
            <a:pPr algn="r"/>
            <a:r>
              <a:rPr lang="ar-AE" dirty="0">
                <a:solidFill>
                  <a:schemeClr val="tx1"/>
                </a:solidFill>
                <a:cs typeface="+mj-cs"/>
              </a:rPr>
              <a:t>الإبداع عند علماء المسلمين.</a:t>
            </a:r>
          </a:p>
        </p:txBody>
      </p:sp>
      <p:sp>
        <p:nvSpPr>
          <p:cNvPr id="9" name="مربع نص 2"/>
          <p:cNvSpPr txBox="1"/>
          <p:nvPr/>
        </p:nvSpPr>
        <p:spPr>
          <a:xfrm>
            <a:off x="256032" y="5863032"/>
            <a:ext cx="838117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000" b="1" dirty="0">
                <a:cs typeface="+mj-cs"/>
              </a:rPr>
              <a:t>أوجدت البيئة الحاضنة والمشجعة على الإبداع           </a:t>
            </a:r>
            <a:r>
              <a:rPr lang="ar-AE" sz="2000" b="1" dirty="0" smtClean="0">
                <a:cs typeface="+mj-cs"/>
              </a:rPr>
              <a:t>       </a:t>
            </a:r>
            <a:r>
              <a:rPr lang="ar-AE" sz="2000" b="1" dirty="0">
                <a:cs typeface="+mj-cs"/>
              </a:rPr>
              <a:t>تقدير المبدعين ورعاية إبداعاتهم</a:t>
            </a:r>
          </a:p>
          <a:p>
            <a:pPr algn="r" rtl="1"/>
            <a:r>
              <a:rPr lang="ar-EG" sz="2000" b="1" dirty="0" smtClean="0">
                <a:cs typeface="+mj-cs"/>
              </a:rPr>
              <a:t> </a:t>
            </a:r>
            <a:r>
              <a:rPr lang="ar-AE" sz="2000" b="1" dirty="0" smtClean="0">
                <a:cs typeface="+mj-cs"/>
              </a:rPr>
              <a:t>سنت </a:t>
            </a:r>
            <a:r>
              <a:rPr lang="ar-AE" sz="2000" b="1" dirty="0">
                <a:cs typeface="+mj-cs"/>
              </a:rPr>
              <a:t>القوانين التي تشجع الإبداع                  </a:t>
            </a:r>
            <a:r>
              <a:rPr lang="ar-EG" sz="2000" b="1" dirty="0" smtClean="0">
                <a:cs typeface="+mj-cs"/>
              </a:rPr>
              <a:t>           </a:t>
            </a:r>
            <a:r>
              <a:rPr lang="ar-AE" sz="2000" b="1" dirty="0" smtClean="0">
                <a:cs typeface="+mj-cs"/>
              </a:rPr>
              <a:t>  </a:t>
            </a:r>
            <a:r>
              <a:rPr lang="ar-AE" sz="2000" b="1" dirty="0" smtClean="0"/>
              <a:t>رصدت جوائز محلية ودولية للمبدعين</a:t>
            </a:r>
            <a:r>
              <a:rPr lang="ar-AE" sz="2000" b="1" dirty="0" smtClean="0">
                <a:cs typeface="+mj-cs"/>
              </a:rPr>
              <a:t> </a:t>
            </a:r>
            <a:r>
              <a:rPr lang="ar-AE" sz="2000" b="1" dirty="0">
                <a:cs typeface="+mj-cs"/>
              </a:rPr>
              <a:t>أنشأت المؤسسات التي ترعى المبدعين </a:t>
            </a:r>
            <a:r>
              <a:rPr lang="ar-AE" sz="2000" b="1" dirty="0" smtClean="0">
                <a:cs typeface="+mj-cs"/>
              </a:rPr>
              <a:t>والإبداع</a:t>
            </a:r>
            <a:endParaRPr lang="ar-AE" sz="2000" b="1" dirty="0">
              <a:cs typeface="+mj-cs"/>
            </a:endParaRPr>
          </a:p>
        </p:txBody>
      </p:sp>
      <p:sp>
        <p:nvSpPr>
          <p:cNvPr id="10" name="مربع نص 2"/>
          <p:cNvSpPr txBox="1"/>
          <p:nvPr/>
        </p:nvSpPr>
        <p:spPr>
          <a:xfrm>
            <a:off x="5047489" y="5040983"/>
            <a:ext cx="246128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000" b="1" dirty="0">
                <a:cs typeface="+mj-cs"/>
              </a:rPr>
              <a:t>في القرآن الكريم</a:t>
            </a:r>
          </a:p>
        </p:txBody>
      </p:sp>
      <p:sp>
        <p:nvSpPr>
          <p:cNvPr id="11" name="مربع نص 2"/>
          <p:cNvSpPr txBox="1"/>
          <p:nvPr/>
        </p:nvSpPr>
        <p:spPr>
          <a:xfrm>
            <a:off x="256032" y="3464840"/>
            <a:ext cx="838575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 rtl="1">
              <a:defRPr sz="2800" b="1">
                <a:solidFill>
                  <a:srgbClr val="FF0000"/>
                </a:solidFill>
                <a:cs typeface="PT Bold Dusky" panose="02010400000000000000" pitchFamily="2" charset="-78"/>
              </a:defRPr>
            </a:lvl1pPr>
          </a:lstStyle>
          <a:p>
            <a:pPr algn="r"/>
            <a:r>
              <a:rPr lang="ar-AE" sz="2000" dirty="0">
                <a:solidFill>
                  <a:schemeClr val="tx1"/>
                </a:solidFill>
                <a:cs typeface="+mj-cs"/>
              </a:rPr>
              <a:t>الأسرة محضن الإبداع</a:t>
            </a:r>
          </a:p>
        </p:txBody>
      </p:sp>
      <p:sp>
        <p:nvSpPr>
          <p:cNvPr id="12" name="مربع نص 2"/>
          <p:cNvSpPr txBox="1"/>
          <p:nvPr/>
        </p:nvSpPr>
        <p:spPr>
          <a:xfrm>
            <a:off x="256032" y="3824240"/>
            <a:ext cx="838575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000" b="1" dirty="0">
                <a:cs typeface="+mj-cs"/>
              </a:rPr>
              <a:t>القراءة وطلب العلم</a:t>
            </a:r>
          </a:p>
        </p:txBody>
      </p:sp>
      <p:sp>
        <p:nvSpPr>
          <p:cNvPr id="13" name="مربع نص 2"/>
          <p:cNvSpPr txBox="1"/>
          <p:nvPr/>
        </p:nvSpPr>
        <p:spPr>
          <a:xfrm>
            <a:off x="256032" y="4183640"/>
            <a:ext cx="838809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000" b="1" dirty="0">
                <a:cs typeface="+mj-cs"/>
              </a:rPr>
              <a:t>الإخلاص والإتقان</a:t>
            </a:r>
          </a:p>
        </p:txBody>
      </p:sp>
    </p:spTree>
    <p:extLst>
      <p:ext uri="{BB962C8B-B14F-4D97-AF65-F5344CB8AC3E}">
        <p14:creationId xmlns="" xmlns:p14="http://schemas.microsoft.com/office/powerpoint/2010/main" val="2532538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0" y="1093304"/>
            <a:ext cx="10485782" cy="47807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9593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0" y="1278102"/>
            <a:ext cx="1180525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600" b="1" dirty="0">
                <a:cs typeface="+mj-cs"/>
              </a:rPr>
              <a:t>هو التفكير المنتج لما هو جديد ومفيد المبتكر على غير المألوف</a:t>
            </a:r>
          </a:p>
        </p:txBody>
      </p:sp>
      <p:sp>
        <p:nvSpPr>
          <p:cNvPr id="4" name="مربع نص 2"/>
          <p:cNvSpPr txBox="1"/>
          <p:nvPr/>
        </p:nvSpPr>
        <p:spPr>
          <a:xfrm>
            <a:off x="0" y="2685847"/>
            <a:ext cx="1085087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 rtl="1">
              <a:defRPr sz="2800" b="1">
                <a:solidFill>
                  <a:srgbClr val="FF0000"/>
                </a:solidFill>
                <a:cs typeface="PT Bold Dusky" panose="02010400000000000000" pitchFamily="2" charset="-78"/>
              </a:defRPr>
            </a:lvl1pPr>
          </a:lstStyle>
          <a:p>
            <a:pPr algn="r"/>
            <a:r>
              <a:rPr lang="ar-AE" dirty="0">
                <a:solidFill>
                  <a:schemeClr val="tx1"/>
                </a:solidFill>
                <a:cs typeface="+mj-cs"/>
              </a:rPr>
              <a:t>الأسرة محضن الإبداع</a:t>
            </a:r>
          </a:p>
        </p:txBody>
      </p:sp>
      <p:sp>
        <p:nvSpPr>
          <p:cNvPr id="5" name="مربع نص 2"/>
          <p:cNvSpPr txBox="1"/>
          <p:nvPr/>
        </p:nvSpPr>
        <p:spPr>
          <a:xfrm>
            <a:off x="-1" y="3216778"/>
            <a:ext cx="1085087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800" b="1" dirty="0">
                <a:cs typeface="+mj-cs"/>
              </a:rPr>
              <a:t>القراءة وطلب العلم</a:t>
            </a:r>
          </a:p>
        </p:txBody>
      </p:sp>
      <p:sp>
        <p:nvSpPr>
          <p:cNvPr id="6" name="مربع نص 2"/>
          <p:cNvSpPr txBox="1"/>
          <p:nvPr/>
        </p:nvSpPr>
        <p:spPr>
          <a:xfrm>
            <a:off x="-1" y="5154263"/>
            <a:ext cx="1109472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400" b="1" dirty="0">
                <a:cs typeface="+mj-cs"/>
              </a:rPr>
              <a:t>وجود آيات كثيرة تدعو إلى النظر والتأمل والاعتبار بما خلق الله تعالى</a:t>
            </a:r>
          </a:p>
        </p:txBody>
      </p:sp>
      <p:sp>
        <p:nvSpPr>
          <p:cNvPr id="7" name="مربع نص 2"/>
          <p:cNvSpPr txBox="1"/>
          <p:nvPr/>
        </p:nvSpPr>
        <p:spPr>
          <a:xfrm>
            <a:off x="67055" y="6154586"/>
            <a:ext cx="1102766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000" b="1" dirty="0">
                <a:cs typeface="+mj-cs"/>
              </a:rPr>
              <a:t>تطور المجتمعات التي ترعى الإبداع والمبدعين</a:t>
            </a:r>
          </a:p>
        </p:txBody>
      </p:sp>
      <p:sp>
        <p:nvSpPr>
          <p:cNvPr id="8" name="مربع نص 2"/>
          <p:cNvSpPr txBox="1"/>
          <p:nvPr/>
        </p:nvSpPr>
        <p:spPr>
          <a:xfrm>
            <a:off x="67055" y="3686170"/>
            <a:ext cx="1078382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800" b="1" dirty="0">
                <a:cs typeface="+mj-cs"/>
              </a:rPr>
              <a:t>الإخلاص والإتقان</a:t>
            </a:r>
          </a:p>
        </p:txBody>
      </p:sp>
    </p:spTree>
    <p:extLst>
      <p:ext uri="{BB962C8B-B14F-4D97-AF65-F5344CB8AC3E}">
        <p14:creationId xmlns="" xmlns:p14="http://schemas.microsoft.com/office/powerpoint/2010/main" val="4288731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2"/>
          <p:cNvSpPr txBox="1"/>
          <p:nvPr/>
        </p:nvSpPr>
        <p:spPr>
          <a:xfrm>
            <a:off x="0" y="3651339"/>
            <a:ext cx="12192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400" b="1" dirty="0"/>
              <a:t>لأن الإسلام يحث على الإبداع ويشجعه ويرعاه ويوفر له بيئة مناسبة</a:t>
            </a:r>
          </a:p>
        </p:txBody>
      </p:sp>
      <p:sp>
        <p:nvSpPr>
          <p:cNvPr id="5" name="مربع نص 2"/>
          <p:cNvSpPr txBox="1"/>
          <p:nvPr/>
        </p:nvSpPr>
        <p:spPr>
          <a:xfrm>
            <a:off x="0" y="5438145"/>
            <a:ext cx="12192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200" b="1" dirty="0"/>
              <a:t>عدم توفر البيئة المحفزة والحاضنة للإبداع</a:t>
            </a:r>
          </a:p>
          <a:p>
            <a:pPr algn="r" rtl="1"/>
            <a:r>
              <a:rPr lang="ar-AE" sz="3200" b="1" dirty="0"/>
              <a:t>غياب التقدير والاهتمام بالعلم</a:t>
            </a:r>
          </a:p>
        </p:txBody>
      </p:sp>
      <p:sp>
        <p:nvSpPr>
          <p:cNvPr id="6" name="مربع نص 2"/>
          <p:cNvSpPr txBox="1"/>
          <p:nvPr/>
        </p:nvSpPr>
        <p:spPr>
          <a:xfrm>
            <a:off x="0" y="900888"/>
            <a:ext cx="1173397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000" b="1" dirty="0"/>
              <a:t>أوجدت البيئة الحاضنة والمشجعة على الإبداع                              تقدير المبدعين ورعاية إبداعاتهم</a:t>
            </a:r>
          </a:p>
          <a:p>
            <a:pPr algn="r" rtl="1"/>
            <a:r>
              <a:rPr lang="ar-AE" sz="2000" b="1" dirty="0"/>
              <a:t>سنت القوانين التي تشجع الإبداع                                              أنشأت المؤسسات التي ترعى المبدعين والإبداع</a:t>
            </a:r>
          </a:p>
          <a:p>
            <a:pPr algn="r" rtl="1"/>
            <a:r>
              <a:rPr lang="ar-AE" sz="2000" b="1" dirty="0"/>
              <a:t>رصدت جوائز محلية ودولية للمبدعين</a:t>
            </a:r>
          </a:p>
        </p:txBody>
      </p:sp>
    </p:spTree>
    <p:extLst>
      <p:ext uri="{BB962C8B-B14F-4D97-AF65-F5344CB8AC3E}">
        <p14:creationId xmlns="" xmlns:p14="http://schemas.microsoft.com/office/powerpoint/2010/main" val="1184910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26" y="874643"/>
            <a:ext cx="10515600" cy="49298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774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9137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6050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2737" y="2822293"/>
            <a:ext cx="1214268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2800" b="1" dirty="0">
                <a:cs typeface="+mj-cs"/>
              </a:rPr>
              <a:t>الَّذي لا مثيلَ له ولا شبيهَ في ذاته أو صفاته أو أفعاله والذي خلق الأشياء ابتداء على غير مثا ل سابق</a:t>
            </a:r>
          </a:p>
        </p:txBody>
      </p:sp>
      <p:sp>
        <p:nvSpPr>
          <p:cNvPr id="4" name="مربع نص 2"/>
          <p:cNvSpPr txBox="1"/>
          <p:nvPr/>
        </p:nvSpPr>
        <p:spPr>
          <a:xfrm>
            <a:off x="49313" y="5819739"/>
            <a:ext cx="1214268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3600" b="1">
                <a:solidFill>
                  <a:srgbClr val="FF0000"/>
                </a:solidFill>
                <a:cs typeface="PT Bold Dusky" panose="02010400000000000000" pitchFamily="2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800" dirty="0">
                <a:solidFill>
                  <a:schemeClr val="tx1"/>
                </a:solidFill>
                <a:cs typeface="+mj-cs"/>
              </a:rPr>
              <a:t>الإتيان بأمر جديد ومفيد وغير مألوف في أي مجال من مجالات الحياة</a:t>
            </a:r>
          </a:p>
        </p:txBody>
      </p:sp>
    </p:spTree>
    <p:extLst>
      <p:ext uri="{BB962C8B-B14F-4D97-AF65-F5344CB8AC3E}">
        <p14:creationId xmlns="" xmlns:p14="http://schemas.microsoft.com/office/powerpoint/2010/main" val="2509168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804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95072" y="3626854"/>
            <a:ext cx="1002331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600" b="1" dirty="0">
                <a:cs typeface="+mj-cs"/>
              </a:rPr>
              <a:t>الإتيان بأمر جديد ومفيد وغير مألوف</a:t>
            </a:r>
          </a:p>
        </p:txBody>
      </p:sp>
      <p:sp>
        <p:nvSpPr>
          <p:cNvPr id="5" name="مربع نص 2"/>
          <p:cNvSpPr txBox="1"/>
          <p:nvPr/>
        </p:nvSpPr>
        <p:spPr>
          <a:xfrm>
            <a:off x="195072" y="5015971"/>
            <a:ext cx="1002331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3600" b="1" dirty="0">
                <a:cs typeface="+mj-cs"/>
              </a:rPr>
              <a:t>الانتقال من مرحلة إلى أخرى</a:t>
            </a:r>
          </a:p>
        </p:txBody>
      </p:sp>
    </p:spTree>
    <p:extLst>
      <p:ext uri="{BB962C8B-B14F-4D97-AF65-F5344CB8AC3E}">
        <p14:creationId xmlns="" xmlns:p14="http://schemas.microsoft.com/office/powerpoint/2010/main" val="3327986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5756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096000" y="4819282"/>
            <a:ext cx="4108704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AE" sz="2800" b="1" dirty="0">
                <a:cs typeface="+mj-cs"/>
              </a:rPr>
              <a:t>أنهم طلبوا منه بناء السد مما يدل على أنهم يعرفونه من قبل</a:t>
            </a:r>
          </a:p>
        </p:txBody>
      </p:sp>
      <p:sp>
        <p:nvSpPr>
          <p:cNvPr id="4" name="مربع نص 2"/>
          <p:cNvSpPr txBox="1"/>
          <p:nvPr/>
        </p:nvSpPr>
        <p:spPr>
          <a:xfrm>
            <a:off x="3730753" y="5066436"/>
            <a:ext cx="227990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AE" sz="3600" b="1" dirty="0">
                <a:cs typeface="+mj-cs"/>
              </a:rPr>
              <a:t> الردم</a:t>
            </a:r>
          </a:p>
        </p:txBody>
      </p:sp>
    </p:spTree>
    <p:extLst>
      <p:ext uri="{BB962C8B-B14F-4D97-AF65-F5344CB8AC3E}">
        <p14:creationId xmlns="" xmlns:p14="http://schemas.microsoft.com/office/powerpoint/2010/main" val="2179826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5145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286</TotalTime>
  <Words>343</Words>
  <Application>Microsoft Office PowerPoint</Application>
  <PresentationFormat>Custom</PresentationFormat>
  <Paragraphs>62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وليد لطفي عاشور</dc:creator>
  <cp:lastModifiedBy>win10</cp:lastModifiedBy>
  <cp:revision>29</cp:revision>
  <dcterms:created xsi:type="dcterms:W3CDTF">2017-01-27T18:43:50Z</dcterms:created>
  <dcterms:modified xsi:type="dcterms:W3CDTF">2020-05-05T20:08:50Z</dcterms:modified>
</cp:coreProperties>
</file>