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322" r:id="rId1"/>
    <p:sldMasterId id="2147484493" r:id="rId2"/>
  </p:sldMasterIdLst>
  <p:notesMasterIdLst>
    <p:notesMasterId r:id="rId3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83" r:id="rId18"/>
    <p:sldId id="293" r:id="rId19"/>
    <p:sldId id="294" r:id="rId20"/>
    <p:sldId id="295" r:id="rId21"/>
    <p:sldId id="296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7" r:id="rId3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242"/>
    <a:srgbClr val="FFFF99"/>
    <a:srgbClr val="2004C8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9C671E2-0FF6-425A-A683-8FA7E9C1EA99}" type="datetimeFigureOut">
              <a:rPr lang="ar-SA" smtClean="0"/>
              <a:pPr/>
              <a:t>14/09/1441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AF3AA2E-2EDA-4367-9406-06DAE096C93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1432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3AA2E-2EDA-4367-9406-06DAE096C934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7446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67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stSnd>
            <p:snd r:embed="rId3" name="cashreg.wav"/>
          </p:stSnd>
        </p:sndAc>
      </p:transition>
    </mc:Choice>
    <mc:Fallback>
      <p:transition spd="slow">
        <p:blinds dir="vert"/>
        <p:sndAc>
          <p:stSnd>
            <p:snd r:embed="rId1" name="cashreg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739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stSnd>
            <p:snd r:embed="rId3" name="cashreg.wav"/>
          </p:stSnd>
        </p:sndAc>
      </p:transition>
    </mc:Choice>
    <mc:Fallback>
      <p:transition spd="slow">
        <p:blinds dir="vert"/>
        <p:sndAc>
          <p:stSnd>
            <p:snd r:embed="rId1" name="cashreg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514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stSnd>
            <p:snd r:embed="rId3" name="cashreg.wav"/>
          </p:stSnd>
        </p:sndAc>
      </p:transition>
    </mc:Choice>
    <mc:Fallback>
      <p:transition spd="slow">
        <p:blinds dir="vert"/>
        <p:sndAc>
          <p:stSnd>
            <p:snd r:embed="rId1" name="cashreg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392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stSnd>
            <p:snd r:embed="rId3" name="cashreg.wav"/>
          </p:stSnd>
        </p:sndAc>
      </p:transition>
    </mc:Choice>
    <mc:Fallback>
      <p:transition spd="slow">
        <p:blinds dir="vert"/>
        <p:sndAc>
          <p:stSnd>
            <p:snd r:embed="rId1" name="cashreg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04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stSnd>
            <p:snd r:embed="rId3" name="cashreg.wav"/>
          </p:stSnd>
        </p:sndAc>
      </p:transition>
    </mc:Choice>
    <mc:Fallback>
      <p:transition spd="slow">
        <p:blinds dir="vert"/>
        <p:sndAc>
          <p:stSnd>
            <p:snd r:embed="rId1" name="cashreg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34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stSnd>
            <p:snd r:embed="rId3" name="cashreg.wav"/>
          </p:stSnd>
        </p:sndAc>
      </p:transition>
    </mc:Choice>
    <mc:Fallback>
      <p:transition spd="slow">
        <p:blinds dir="vert"/>
        <p:sndAc>
          <p:stSnd>
            <p:snd r:embed="rId1" name="cashreg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559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stSnd>
            <p:snd r:embed="rId3" name="cashreg.wav"/>
          </p:stSnd>
        </p:sndAc>
      </p:transition>
    </mc:Choice>
    <mc:Fallback>
      <p:transition spd="slow">
        <p:blinds dir="vert"/>
        <p:sndAc>
          <p:stSnd>
            <p:snd r:embed="rId1" name="cashreg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694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stSnd>
            <p:snd r:embed="rId3" name="cashreg.wav"/>
          </p:stSnd>
        </p:sndAc>
      </p:transition>
    </mc:Choice>
    <mc:Fallback>
      <p:transition spd="slow">
        <p:blinds dir="vert"/>
        <p:sndAc>
          <p:stSnd>
            <p:snd r:embed="rId1" name="cashreg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29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stSnd>
            <p:snd r:embed="rId3" name="cashreg.wav"/>
          </p:stSnd>
        </p:sndAc>
      </p:transition>
    </mc:Choice>
    <mc:Fallback>
      <p:transition spd="slow">
        <p:blinds dir="vert"/>
        <p:sndAc>
          <p:stSnd>
            <p:snd r:embed="rId1" name="cashreg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88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stSnd>
            <p:snd r:embed="rId3" name="cashreg.wav"/>
          </p:stSnd>
        </p:sndAc>
      </p:transition>
    </mc:Choice>
    <mc:Fallback>
      <p:transition spd="slow">
        <p:blinds dir="vert"/>
        <p:sndAc>
          <p:stSnd>
            <p:snd r:embed="rId1" name="cashreg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03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stSnd>
            <p:snd r:embed="rId3" name="cashreg.wav"/>
          </p:stSnd>
        </p:sndAc>
      </p:transition>
    </mc:Choice>
    <mc:Fallback>
      <p:transition spd="slow">
        <p:blinds dir="vert"/>
        <p:sndAc>
          <p:stSnd>
            <p:snd r:embed="rId1" name="cashreg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11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stSnd>
            <p:snd r:embed="rId14" name="cashreg.wav"/>
          </p:stSnd>
        </p:sndAc>
      </p:transition>
    </mc:Choice>
    <mc:Fallback>
      <p:transition spd="slow">
        <p:blinds dir="vert"/>
        <p:sndAc>
          <p:stSnd>
            <p:snd r:embed="rId13" name="cashreg.wav"/>
          </p:stSnd>
        </p:sndAc>
      </p:transition>
    </mc:Fallback>
  </mc:AlternateConten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1FB4C0-A274-4D08-9DDD-8C3EEF67094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6A065-9A76-4441-AA2E-38CDEA9EF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</p:sldLayoutIdLst>
  <p:transition spd="slow">
    <p:blinds dir="vert"/>
    <p:sndAc>
      <p:stSnd>
        <p:snd r:embed="rId13" name="cashreg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1.wav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1.wav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1.wav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1.wav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1.wav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1.wav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rcRect l="29717" t="55880" r="27358"/>
          <a:stretch>
            <a:fillRect/>
          </a:stretch>
        </p:blipFill>
        <p:spPr>
          <a:xfrm>
            <a:off x="2461846" y="2658795"/>
            <a:ext cx="3840480" cy="12994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81684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  <p:sndAc>
          <p:stSnd>
            <p:snd r:embed="rId4" name="cashreg.wav"/>
          </p:stSnd>
        </p:sndAc>
      </p:transition>
    </mc:Choice>
    <mc:Fallback>
      <p:transition spd="slow">
        <p:checker/>
        <p:sndAc>
          <p:stSnd>
            <p:snd r:embed="rId2" name="cashreg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66987"/>
            <a:ext cx="9144000" cy="4128570"/>
          </a:xfrm>
          <a:prstGeom prst="rect">
            <a:avLst/>
          </a:prstGeom>
        </p:spPr>
      </p:pic>
      <p:sp>
        <p:nvSpPr>
          <p:cNvPr id="5" name="Rounded Rectangle 5"/>
          <p:cNvSpPr/>
          <p:nvPr/>
        </p:nvSpPr>
        <p:spPr>
          <a:xfrm>
            <a:off x="281357" y="2341091"/>
            <a:ext cx="8426551" cy="578882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 rtl="1">
              <a:buFont typeface="+mj-lt"/>
              <a:buNone/>
            </a:pPr>
            <a:r>
              <a:rPr lang="ar-SA" altLang="ar-AE" sz="2800" dirty="0">
                <a:latin typeface="Arial" pitchFamily="34" charset="0"/>
                <a:cs typeface="Arial" pitchFamily="34" charset="0"/>
              </a:rPr>
              <a:t>لا يوجد فرص</a:t>
            </a:r>
            <a:r>
              <a:rPr lang="ar-AE" altLang="ar-A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ar-SA" altLang="ar-AE" sz="2800" dirty="0">
                <a:latin typeface="Arial" pitchFamily="34" charset="0"/>
                <a:cs typeface="Arial" pitchFamily="34" charset="0"/>
              </a:rPr>
              <a:t>متكافئة بين الدول</a:t>
            </a:r>
            <a:endParaRPr lang="ar-AE" altLang="ar-A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1361" y="3929748"/>
            <a:ext cx="8426548" cy="1055608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 rtl="1">
              <a:buFont typeface="+mj-lt"/>
              <a:buNone/>
            </a:pPr>
            <a:r>
              <a:rPr lang="ar-SA" altLang="ar-AE" sz="2800" dirty="0">
                <a:latin typeface="Arial" pitchFamily="34" charset="0"/>
                <a:cs typeface="Arial" pitchFamily="34" charset="0"/>
              </a:rPr>
              <a:t>لإن التفاوت الاقتصادي بين الدول كبير فتصبح الدول القوية الطرف المستفيد من العولمة.</a:t>
            </a:r>
            <a:endParaRPr lang="ar-AE" altLang="ar-AE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29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4950"/>
            <a:ext cx="9143999" cy="4973742"/>
          </a:xfrm>
          <a:prstGeom prst="rect">
            <a:avLst/>
          </a:prstGeom>
        </p:spPr>
      </p:pic>
      <p:sp>
        <p:nvSpPr>
          <p:cNvPr id="3" name="Rounded Rectangle 5"/>
          <p:cNvSpPr/>
          <p:nvPr/>
        </p:nvSpPr>
        <p:spPr>
          <a:xfrm>
            <a:off x="0" y="2204621"/>
            <a:ext cx="8735271" cy="1328023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SA" altLang="ar-AE" sz="2400" dirty="0">
                <a:latin typeface="Arial" pitchFamily="34" charset="0"/>
                <a:cs typeface="Arial" pitchFamily="34" charset="0"/>
              </a:rPr>
              <a:t>وسائل الإعلام </a:t>
            </a:r>
            <a:r>
              <a:rPr lang="ar-AE" altLang="ar-AE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ar-SA" altLang="ar-AE" sz="2400" dirty="0">
                <a:latin typeface="Arial" pitchFamily="34" charset="0"/>
                <a:cs typeface="Arial" pitchFamily="34" charset="0"/>
              </a:rPr>
              <a:t>وتشمل الأفلام والمسلسلات</a:t>
            </a:r>
            <a:r>
              <a:rPr lang="ar-AE" altLang="ar-AE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altLang="ar-AE" sz="2400" dirty="0">
                <a:latin typeface="Arial" pitchFamily="34" charset="0"/>
                <a:cs typeface="Arial" pitchFamily="34" charset="0"/>
              </a:rPr>
              <a:t>مواقع التواصل الاجتماعي والانترنت</a:t>
            </a:r>
            <a:endParaRPr lang="ar-AE" altLang="ar-AE" sz="2400" dirty="0">
              <a:latin typeface="Arial" pitchFamily="34" charset="0"/>
              <a:cs typeface="Arial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SA" altLang="ar-AE" sz="2400" dirty="0">
                <a:latin typeface="Arial" pitchFamily="34" charset="0"/>
                <a:cs typeface="Arial" pitchFamily="34" charset="0"/>
              </a:rPr>
              <a:t>التعليم.</a:t>
            </a:r>
            <a:endParaRPr lang="ar-AE" altLang="ar-A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5"/>
          <p:cNvSpPr/>
          <p:nvPr/>
        </p:nvSpPr>
        <p:spPr>
          <a:xfrm>
            <a:off x="0" y="5312389"/>
            <a:ext cx="8735271" cy="510778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400" dirty="0">
                <a:latin typeface="Arial" pitchFamily="34" charset="0"/>
                <a:cs typeface="Arial" pitchFamily="34" charset="0"/>
              </a:rPr>
              <a:t>الدول القوية والشركات الكبيرة</a:t>
            </a:r>
            <a:endParaRPr lang="ar-AE" altLang="ar-AE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73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1648"/>
            <a:ext cx="9144000" cy="43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082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  <p:sndAc>
          <p:stSnd>
            <p:snd r:embed="rId4" name="cashreg.wav"/>
          </p:stSnd>
        </p:sndAc>
      </p:transition>
    </mc:Choice>
    <mc:Fallback>
      <p:transition spd="slow">
        <p:checker/>
        <p:sndAc>
          <p:stSnd>
            <p:snd r:embed="rId2" name="cashreg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9914"/>
            <a:ext cx="9144000" cy="5667497"/>
          </a:xfrm>
          <a:prstGeom prst="rect">
            <a:avLst/>
          </a:prstGeom>
        </p:spPr>
      </p:pic>
      <p:sp>
        <p:nvSpPr>
          <p:cNvPr id="4" name="Rounded Rectangle 5"/>
          <p:cNvSpPr/>
          <p:nvPr/>
        </p:nvSpPr>
        <p:spPr>
          <a:xfrm>
            <a:off x="3235569" y="1727099"/>
            <a:ext cx="5547985" cy="919401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400" dirty="0">
                <a:latin typeface="Arial" pitchFamily="34" charset="0"/>
                <a:cs typeface="Arial" pitchFamily="34" charset="0"/>
              </a:rPr>
              <a:t>ألغت الحدود بين دول العالم .</a:t>
            </a:r>
          </a:p>
          <a:p>
            <a:pPr algn="r" rtl="1">
              <a:buFont typeface="+mj-lt"/>
              <a:buNone/>
            </a:pPr>
            <a:r>
              <a:rPr lang="ar-SA" altLang="ar-AE" sz="2400" dirty="0">
                <a:latin typeface="Arial" pitchFamily="34" charset="0"/>
                <a:cs typeface="Arial" pitchFamily="34" charset="0"/>
              </a:rPr>
              <a:t>أوجدت أسلوباً جديداً في الحوار بين الشعوب .</a:t>
            </a:r>
            <a:endParaRPr lang="ar-AE" altLang="ar-A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5"/>
          <p:cNvSpPr/>
          <p:nvPr/>
        </p:nvSpPr>
        <p:spPr>
          <a:xfrm>
            <a:off x="0" y="3954004"/>
            <a:ext cx="8783555" cy="919401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400" dirty="0">
                <a:latin typeface="Arial" pitchFamily="34" charset="0"/>
                <a:cs typeface="Arial" pitchFamily="34" charset="0"/>
              </a:rPr>
              <a:t>لا يوجد فرص متكافئة بين الدول لإن</a:t>
            </a:r>
            <a:r>
              <a:rPr lang="ar-AE" altLang="ar-A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ar-SA" altLang="ar-AE" sz="2400" dirty="0">
                <a:latin typeface="Arial" pitchFamily="34" charset="0"/>
                <a:cs typeface="Arial" pitchFamily="34" charset="0"/>
              </a:rPr>
              <a:t>التفاوت الاقتصادي بين الدول كبير فتصبح الدول القوية الطرف المستفيد من العولمة.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" y="5866431"/>
            <a:ext cx="8783554" cy="919401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400" dirty="0">
                <a:latin typeface="Arial" pitchFamily="34" charset="0"/>
                <a:cs typeface="Arial" pitchFamily="34" charset="0"/>
              </a:rPr>
              <a:t>نعم موجودة حيث كان يعيش في المجتمع العربي الكثير من</a:t>
            </a:r>
            <a:r>
              <a:rPr lang="ar-AE" altLang="ar-A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ar-SA" altLang="ar-AE" sz="2400" dirty="0">
                <a:latin typeface="Arial" pitchFamily="34" charset="0"/>
                <a:cs typeface="Arial" pitchFamily="34" charset="0"/>
              </a:rPr>
              <a:t>غير المسلمين ويشاركون في بناء أوطانهم ولهم حقوقهم وعليهم واجباتهم</a:t>
            </a:r>
            <a:endParaRPr lang="ar-AE" altLang="ar-AE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05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3462"/>
            <a:ext cx="9144000" cy="50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02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05656"/>
            <a:ext cx="9144000" cy="5329384"/>
          </a:xfrm>
          <a:prstGeom prst="rect">
            <a:avLst/>
          </a:prstGeom>
        </p:spPr>
      </p:pic>
      <p:sp>
        <p:nvSpPr>
          <p:cNvPr id="4" name="Rounded Rectangle 5"/>
          <p:cNvSpPr/>
          <p:nvPr/>
        </p:nvSpPr>
        <p:spPr>
          <a:xfrm>
            <a:off x="1" y="2106927"/>
            <a:ext cx="8847048" cy="510778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altLang="ar-AE" sz="2400" dirty="0">
                <a:latin typeface="Arial" pitchFamily="34" charset="0"/>
                <a:cs typeface="Arial" pitchFamily="34" charset="0"/>
              </a:rPr>
              <a:t>تقلل نسبة البضائع المصنعة محلياً بسبب استبدالها بالبضائع الدولية.</a:t>
            </a:r>
            <a:endParaRPr lang="ar-AE" altLang="ar-A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5"/>
          <p:cNvSpPr/>
          <p:nvPr/>
        </p:nvSpPr>
        <p:spPr>
          <a:xfrm>
            <a:off x="1" y="5033010"/>
            <a:ext cx="8312475" cy="510778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400" dirty="0">
                <a:latin typeface="Arial" pitchFamily="34" charset="0"/>
                <a:cs typeface="Arial" pitchFamily="34" charset="0"/>
              </a:rPr>
              <a:t>وضع قوانين عادلة تنظم التجارة العالمية</a:t>
            </a:r>
            <a:endParaRPr lang="ar-AE" altLang="ar-A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" y="5569914"/>
            <a:ext cx="8312475" cy="510778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400" dirty="0">
                <a:latin typeface="Arial" pitchFamily="34" charset="0"/>
                <a:cs typeface="Arial" pitchFamily="34" charset="0"/>
              </a:rPr>
              <a:t>تكثيف التعاون الأمني بين الدول لمكافحة الجريمة</a:t>
            </a:r>
            <a:endParaRPr lang="ar-AE" altLang="ar-AE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51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02847"/>
            <a:ext cx="9144000" cy="635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529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0846"/>
            <a:ext cx="9144000" cy="560148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43536"/>
            <a:ext cx="9144000" cy="26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739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5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86"/>
            <a:ext cx="9134475" cy="630871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30850"/>
            <a:ext cx="9144000" cy="412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53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  <p:sndAc>
          <p:stSnd>
            <p:snd r:embed="rId5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t="62253"/>
          <a:stretch/>
        </p:blipFill>
        <p:spPr>
          <a:xfrm>
            <a:off x="0" y="1869440"/>
            <a:ext cx="9144000" cy="203356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20496" y="3044042"/>
            <a:ext cx="8215532" cy="919401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400" dirty="0">
                <a:latin typeface="Arial" pitchFamily="34" charset="0"/>
                <a:cs typeface="Arial" pitchFamily="34" charset="0"/>
              </a:rPr>
              <a:t>ضعف وتراجع اقتصاد الدول الفقيرة وذلك لعدم قدرتها على منافسة الشركات</a:t>
            </a:r>
          </a:p>
          <a:p>
            <a:pPr algn="r" rtl="1">
              <a:buFont typeface="+mj-lt"/>
              <a:buNone/>
            </a:pPr>
            <a:r>
              <a:rPr lang="ar-SA" altLang="ar-AE" sz="2400" dirty="0">
                <a:latin typeface="Arial" pitchFamily="34" charset="0"/>
                <a:cs typeface="Arial" pitchFamily="34" charset="0"/>
              </a:rPr>
              <a:t>والدول القوية وتحويلها إلى دول مستهلكة غير منتجة.</a:t>
            </a:r>
            <a:endParaRPr lang="ar-AE" altLang="ar-AE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39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r="41472" b="8027"/>
          <a:stretch/>
        </p:blipFill>
        <p:spPr>
          <a:xfrm>
            <a:off x="1125406" y="1727983"/>
            <a:ext cx="4146536" cy="167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t="23124"/>
          <a:stretch/>
        </p:blipFill>
        <p:spPr>
          <a:xfrm>
            <a:off x="1125397" y="3723192"/>
            <a:ext cx="4132467" cy="13411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58394" t="1451" b="-1451"/>
          <a:stretch/>
        </p:blipFill>
        <p:spPr>
          <a:xfrm>
            <a:off x="5637699" y="1730326"/>
            <a:ext cx="2575206" cy="33340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25567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  <p:sndAc>
          <p:stSnd>
            <p:snd r:embed="rId5" name="cashreg.wav"/>
          </p:stSnd>
        </p:sndAc>
      </p:transition>
    </mc:Choice>
    <mc:Fallback>
      <p:transition spd="slow">
        <p:checker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1" y="807867"/>
            <a:ext cx="87439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641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809620" y="1435800"/>
            <a:ext cx="7829413" cy="27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98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035040"/>
          </a:xfrm>
          <a:prstGeom prst="rect">
            <a:avLst/>
          </a:prstGeom>
        </p:spPr>
      </p:pic>
      <p:sp>
        <p:nvSpPr>
          <p:cNvPr id="15" name="Rounded Rectangle 5"/>
          <p:cNvSpPr/>
          <p:nvPr/>
        </p:nvSpPr>
        <p:spPr>
          <a:xfrm>
            <a:off x="6513343" y="3191359"/>
            <a:ext cx="2368468" cy="1123712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latin typeface="Arial" pitchFamily="34" charset="0"/>
                <a:cs typeface="Arial" pitchFamily="34" charset="0"/>
              </a:rPr>
              <a:t>زيادة درجة الارتباط والتعاون بين المجتمعات الإنسانية.</a:t>
            </a:r>
            <a:endParaRPr lang="ar-AE" altLang="ar-A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5"/>
          <p:cNvSpPr/>
          <p:nvPr/>
        </p:nvSpPr>
        <p:spPr>
          <a:xfrm>
            <a:off x="6513343" y="4642986"/>
            <a:ext cx="2368468" cy="783193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latin typeface="Arial" pitchFamily="34" charset="0"/>
                <a:cs typeface="Arial" pitchFamily="34" charset="0"/>
              </a:rPr>
              <a:t>فرض نمط حضاري معين وتعميمه على العالم .</a:t>
            </a:r>
            <a:endParaRPr lang="ar-AE" altLang="ar-A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5"/>
          <p:cNvSpPr/>
          <p:nvPr/>
        </p:nvSpPr>
        <p:spPr>
          <a:xfrm>
            <a:off x="3348110" y="3310541"/>
            <a:ext cx="2157455" cy="408623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dirty="0">
                <a:latin typeface="Arial" pitchFamily="34" charset="0"/>
                <a:cs typeface="Arial" pitchFamily="34" charset="0"/>
              </a:rPr>
              <a:t>تشجيع التنافس</a:t>
            </a:r>
            <a:r>
              <a:rPr lang="ar-AE" altLang="ar-AE" dirty="0">
                <a:latin typeface="Arial" pitchFamily="34" charset="0"/>
                <a:cs typeface="Arial" pitchFamily="34" charset="0"/>
              </a:rPr>
              <a:t> </a:t>
            </a:r>
            <a:r>
              <a:rPr lang="ar-SA" altLang="ar-AE" dirty="0">
                <a:latin typeface="Arial" pitchFamily="34" charset="0"/>
                <a:cs typeface="Arial" pitchFamily="34" charset="0"/>
              </a:rPr>
              <a:t>الاقتصادي.</a:t>
            </a:r>
            <a:endParaRPr lang="ar-AE" altLang="ar-A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5"/>
          <p:cNvSpPr/>
          <p:nvPr/>
        </p:nvSpPr>
        <p:spPr>
          <a:xfrm>
            <a:off x="3348110" y="4281193"/>
            <a:ext cx="2157455" cy="715089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dirty="0">
                <a:latin typeface="Arial" pitchFamily="34" charset="0"/>
                <a:cs typeface="Arial" pitchFamily="34" charset="0"/>
              </a:rPr>
              <a:t>حل مشكلات إنسانية مشتركة</a:t>
            </a:r>
            <a:endParaRPr lang="ar-AE" altLang="ar-A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5"/>
          <p:cNvSpPr/>
          <p:nvPr/>
        </p:nvSpPr>
        <p:spPr>
          <a:xfrm>
            <a:off x="3348110" y="5204842"/>
            <a:ext cx="2157455" cy="408623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dirty="0">
                <a:latin typeface="Arial" pitchFamily="34" charset="0"/>
                <a:cs typeface="Arial" pitchFamily="34" charset="0"/>
              </a:rPr>
              <a:t>انتشار القيم الإنسانية.</a:t>
            </a:r>
            <a:endParaRPr lang="ar-AE" altLang="ar-A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5"/>
          <p:cNvSpPr/>
          <p:nvPr/>
        </p:nvSpPr>
        <p:spPr>
          <a:xfrm>
            <a:off x="182879" y="3753215"/>
            <a:ext cx="2157454" cy="442674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latin typeface="Arial" pitchFamily="34" charset="0"/>
                <a:cs typeface="Arial" pitchFamily="34" charset="0"/>
              </a:rPr>
              <a:t>اصل الخلق والنشأة</a:t>
            </a:r>
            <a:endParaRPr lang="ar-AE" altLang="ar-A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5"/>
          <p:cNvSpPr/>
          <p:nvPr/>
        </p:nvSpPr>
        <p:spPr>
          <a:xfrm>
            <a:off x="182878" y="4762168"/>
            <a:ext cx="2157454" cy="442674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latin typeface="Arial" pitchFamily="34" charset="0"/>
                <a:cs typeface="Arial" pitchFamily="34" charset="0"/>
              </a:rPr>
              <a:t>الكرامة الإنسانية </a:t>
            </a:r>
            <a:endParaRPr lang="ar-AE" altLang="ar-A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5"/>
          <p:cNvSpPr/>
          <p:nvPr/>
        </p:nvSpPr>
        <p:spPr>
          <a:xfrm>
            <a:off x="182878" y="5613465"/>
            <a:ext cx="2157454" cy="442674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latin typeface="Arial" pitchFamily="34" charset="0"/>
                <a:cs typeface="Arial" pitchFamily="34" charset="0"/>
              </a:rPr>
              <a:t>وحدانية الخالق </a:t>
            </a:r>
            <a:endParaRPr lang="ar-AE" altLang="ar-AE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43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5" name="cashreg.wav"/>
          </p:stSnd>
        </p:sndAc>
      </p:transition>
    </mc:Choice>
    <mc:Fallback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4915"/>
            <a:ext cx="9144000" cy="5170463"/>
          </a:xfrm>
          <a:prstGeom prst="rect">
            <a:avLst/>
          </a:prstGeom>
        </p:spPr>
      </p:pic>
      <p:sp>
        <p:nvSpPr>
          <p:cNvPr id="5" name="Rounded Rectangle 5"/>
          <p:cNvSpPr/>
          <p:nvPr/>
        </p:nvSpPr>
        <p:spPr>
          <a:xfrm>
            <a:off x="6583679" y="1734960"/>
            <a:ext cx="1932371" cy="442674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latin typeface="Arial" pitchFamily="34" charset="0"/>
                <a:cs typeface="Arial" pitchFamily="34" charset="0"/>
              </a:rPr>
              <a:t>العولمة الاقتصادية</a:t>
            </a:r>
            <a:endParaRPr lang="ar-AE" altLang="ar-A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83680" y="2977679"/>
            <a:ext cx="1932370" cy="442674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latin typeface="Arial" pitchFamily="34" charset="0"/>
                <a:cs typeface="Arial" pitchFamily="34" charset="0"/>
              </a:rPr>
              <a:t>العولمة الثقافية</a:t>
            </a:r>
            <a:endParaRPr lang="ar-AE" altLang="ar-A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5"/>
          <p:cNvSpPr/>
          <p:nvPr/>
        </p:nvSpPr>
        <p:spPr>
          <a:xfrm>
            <a:off x="6583679" y="4221807"/>
            <a:ext cx="2023808" cy="442674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latin typeface="Arial" pitchFamily="34" charset="0"/>
                <a:cs typeface="Arial" pitchFamily="34" charset="0"/>
              </a:rPr>
              <a:t>العولمة السياسية</a:t>
            </a:r>
            <a:endParaRPr lang="ar-AE" altLang="ar-A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5"/>
          <p:cNvSpPr/>
          <p:nvPr/>
        </p:nvSpPr>
        <p:spPr>
          <a:xfrm>
            <a:off x="3460651" y="1734960"/>
            <a:ext cx="1946440" cy="783193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latin typeface="Arial" pitchFamily="34" charset="0"/>
                <a:cs typeface="Arial" pitchFamily="34" charset="0"/>
              </a:rPr>
              <a:t>ذوبان الشخصية والهوية الوطنية</a:t>
            </a:r>
            <a:endParaRPr lang="ar-AE" altLang="ar-A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5"/>
          <p:cNvSpPr/>
          <p:nvPr/>
        </p:nvSpPr>
        <p:spPr>
          <a:xfrm>
            <a:off x="3460651" y="2977679"/>
            <a:ext cx="1946439" cy="783193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latin typeface="Arial" pitchFamily="34" charset="0"/>
                <a:cs typeface="Arial" pitchFamily="34" charset="0"/>
              </a:rPr>
              <a:t>تعطيل المصالح </a:t>
            </a:r>
          </a:p>
          <a:p>
            <a:pPr algn="r" rtl="1">
              <a:buFont typeface="+mj-lt"/>
              <a:buNone/>
            </a:pPr>
            <a:r>
              <a:rPr lang="ar-SA" altLang="ar-AE" sz="2000" dirty="0">
                <a:latin typeface="Arial" pitchFamily="34" charset="0"/>
                <a:cs typeface="Arial" pitchFamily="34" charset="0"/>
              </a:rPr>
              <a:t>الوطنية</a:t>
            </a:r>
            <a:endParaRPr lang="ar-AE" altLang="ar-A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5"/>
          <p:cNvSpPr/>
          <p:nvPr/>
        </p:nvSpPr>
        <p:spPr>
          <a:xfrm>
            <a:off x="3460651" y="4320191"/>
            <a:ext cx="1946440" cy="1123712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latin typeface="Arial" pitchFamily="34" charset="0"/>
                <a:cs typeface="Arial" pitchFamily="34" charset="0"/>
              </a:rPr>
              <a:t>فرض الهيمنة على مقدرات الدول الضعيفة</a:t>
            </a:r>
            <a:endParaRPr lang="ar-AE" altLang="ar-A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5"/>
          <p:cNvSpPr/>
          <p:nvPr/>
        </p:nvSpPr>
        <p:spPr>
          <a:xfrm>
            <a:off x="182879" y="1734960"/>
            <a:ext cx="2115251" cy="442674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latin typeface="Arial" pitchFamily="34" charset="0"/>
                <a:cs typeface="Arial" pitchFamily="34" charset="0"/>
              </a:rPr>
              <a:t>الحقوق الإنسانية العامة</a:t>
            </a:r>
            <a:endParaRPr lang="ar-AE" altLang="ar-A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5"/>
          <p:cNvSpPr/>
          <p:nvPr/>
        </p:nvSpPr>
        <p:spPr>
          <a:xfrm>
            <a:off x="182879" y="2977679"/>
            <a:ext cx="2115252" cy="783193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latin typeface="Arial" pitchFamily="34" charset="0"/>
                <a:cs typeface="Arial" pitchFamily="34" charset="0"/>
              </a:rPr>
              <a:t>حرية الاختيار وعدم الإكراه</a:t>
            </a:r>
            <a:endParaRPr lang="ar-AE" altLang="ar-A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5"/>
          <p:cNvSpPr/>
          <p:nvPr/>
        </p:nvSpPr>
        <p:spPr>
          <a:xfrm>
            <a:off x="182878" y="4320191"/>
            <a:ext cx="2185589" cy="442674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latin typeface="Arial" pitchFamily="34" charset="0"/>
                <a:cs typeface="Arial" pitchFamily="34" charset="0"/>
              </a:rPr>
              <a:t>وحدة القيم الإنسانية</a:t>
            </a:r>
            <a:endParaRPr lang="ar-AE" altLang="ar-AE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92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15" y="1733266"/>
            <a:ext cx="8521933" cy="283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15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12848"/>
          </a:xfrm>
          <a:prstGeom prst="rect">
            <a:avLst/>
          </a:prstGeom>
        </p:spPr>
      </p:pic>
      <p:sp>
        <p:nvSpPr>
          <p:cNvPr id="3" name="Rounded Rectangle 5"/>
          <p:cNvSpPr/>
          <p:nvPr/>
        </p:nvSpPr>
        <p:spPr>
          <a:xfrm>
            <a:off x="30480" y="1870990"/>
            <a:ext cx="6509467" cy="783193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latin typeface="Arial" pitchFamily="34" charset="0"/>
                <a:cs typeface="Arial" pitchFamily="34" charset="0"/>
              </a:rPr>
              <a:t>زيادة درجة الارتباط والتعاون بين المجتمعات الإنسانية من خلال عملية تبادل السلع</a:t>
            </a:r>
            <a:r>
              <a:rPr lang="ar-AE" altLang="ar-A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ar-SA" altLang="ar-AE" sz="2000" dirty="0">
                <a:latin typeface="Arial" pitchFamily="34" charset="0"/>
                <a:cs typeface="Arial" pitchFamily="34" charset="0"/>
              </a:rPr>
              <a:t>والأموال وانتقال الأشخاص والمعلومات</a:t>
            </a:r>
            <a:endParaRPr lang="ar-AE" altLang="ar-A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5"/>
          <p:cNvSpPr/>
          <p:nvPr/>
        </p:nvSpPr>
        <p:spPr>
          <a:xfrm>
            <a:off x="30480" y="2841646"/>
            <a:ext cx="6509467" cy="442674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latin typeface="Arial" pitchFamily="34" charset="0"/>
                <a:cs typeface="Arial" pitchFamily="34" charset="0"/>
              </a:rPr>
              <a:t>فرض نمط حضاري معين فكرا وثقافة واقتصادا وسياسة وتعميمه على العالم</a:t>
            </a:r>
            <a:endParaRPr lang="ar-AE" altLang="ar-A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56" y="5907422"/>
            <a:ext cx="8754687" cy="8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60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5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0385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4135937"/>
            <a:ext cx="8310880" cy="510778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 rtl="1">
              <a:buFont typeface="+mj-lt"/>
              <a:buNone/>
            </a:pPr>
            <a:r>
              <a:rPr lang="ar-SA" altLang="ar-AE" sz="2400" dirty="0">
                <a:latin typeface="Arial" pitchFamily="34" charset="0"/>
                <a:cs typeface="Arial" pitchFamily="34" charset="0"/>
              </a:rPr>
              <a:t>وحدة الأصل والنشأة </a:t>
            </a:r>
            <a:r>
              <a:rPr lang="ar-AE" altLang="ar-AE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ar-SA" altLang="ar-AE" sz="2400" dirty="0">
                <a:latin typeface="Arial" pitchFamily="34" charset="0"/>
                <a:cs typeface="Arial" pitchFamily="34" charset="0"/>
              </a:rPr>
              <a:t>اجتماعية</a:t>
            </a:r>
            <a:r>
              <a:rPr lang="ar-AE" altLang="ar-AE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Rounded Rectangle 5"/>
          <p:cNvSpPr/>
          <p:nvPr/>
        </p:nvSpPr>
        <p:spPr>
          <a:xfrm>
            <a:off x="0" y="5693074"/>
            <a:ext cx="6131982" cy="442674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latin typeface="Arial" pitchFamily="34" charset="0"/>
                <a:cs typeface="Arial" pitchFamily="34" charset="0"/>
              </a:rPr>
              <a:t>تبادل التجارة والمنافع والسلع بين المسلمين وغيرهم </a:t>
            </a:r>
            <a:r>
              <a:rPr lang="ar-AE" altLang="ar-AE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ar-SA" altLang="ar-AE" sz="2000" dirty="0">
                <a:latin typeface="Arial" pitchFamily="34" charset="0"/>
                <a:cs typeface="Arial" pitchFamily="34" charset="0"/>
              </a:rPr>
              <a:t>اقتصادية</a:t>
            </a:r>
            <a:r>
              <a:rPr lang="ar-AE" altLang="ar-AE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675642"/>
            <a:ext cx="8426158" cy="14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822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5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302326"/>
          </a:xfrm>
          <a:prstGeom prst="rect">
            <a:avLst/>
          </a:prstGeom>
        </p:spPr>
      </p:pic>
      <p:sp>
        <p:nvSpPr>
          <p:cNvPr id="3" name="Rounded Rectangle 5"/>
          <p:cNvSpPr/>
          <p:nvPr/>
        </p:nvSpPr>
        <p:spPr>
          <a:xfrm>
            <a:off x="2194546" y="3007534"/>
            <a:ext cx="5738837" cy="510778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400" dirty="0">
                <a:latin typeface="Arial" pitchFamily="34" charset="0"/>
                <a:cs typeface="Arial" pitchFamily="34" charset="0"/>
              </a:rPr>
              <a:t>تعزيز العلاقات السياسية بين الدول </a:t>
            </a:r>
            <a:r>
              <a:rPr lang="ar-AE" altLang="ar-AE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ar-SA" altLang="ar-AE" sz="2400" dirty="0">
                <a:latin typeface="Arial" pitchFamily="34" charset="0"/>
                <a:cs typeface="Arial" pitchFamily="34" charset="0"/>
              </a:rPr>
              <a:t>سياسية</a:t>
            </a:r>
            <a:r>
              <a:rPr lang="ar-AE" altLang="ar-AE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Rounded Rectangle 5"/>
          <p:cNvSpPr/>
          <p:nvPr/>
        </p:nvSpPr>
        <p:spPr>
          <a:xfrm>
            <a:off x="3502854" y="5893531"/>
            <a:ext cx="3534117" cy="442674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latin typeface="Arial" pitchFamily="34" charset="0"/>
                <a:cs typeface="Arial" pitchFamily="34" charset="0"/>
              </a:rPr>
              <a:t>نقل</a:t>
            </a:r>
            <a:r>
              <a:rPr lang="ar-AE" altLang="ar-A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ar-SA" altLang="ar-AE" sz="2000" dirty="0">
                <a:latin typeface="Arial" pitchFamily="34" charset="0"/>
                <a:cs typeface="Arial" pitchFamily="34" charset="0"/>
              </a:rPr>
              <a:t>الخبرات والمعارف العلمية </a:t>
            </a:r>
            <a:r>
              <a:rPr lang="ar-AE" altLang="ar-AE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ar-SA" altLang="ar-AE" sz="2000" dirty="0">
                <a:latin typeface="Arial" pitchFamily="34" charset="0"/>
                <a:cs typeface="Arial" pitchFamily="34" charset="0"/>
              </a:rPr>
              <a:t>علمية</a:t>
            </a:r>
            <a:r>
              <a:rPr lang="ar-AE" altLang="ar-AE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32948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468"/>
            <a:ext cx="9144000" cy="48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727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9" y="2011681"/>
            <a:ext cx="8937523" cy="21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71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8586"/>
            <a:ext cx="9143999" cy="4962525"/>
          </a:xfrm>
          <a:prstGeom prst="rect">
            <a:avLst/>
          </a:prstGeom>
        </p:spPr>
      </p:pic>
      <p:cxnSp>
        <p:nvCxnSpPr>
          <p:cNvPr id="7" name="رابط مستقيم 6"/>
          <p:cNvCxnSpPr>
            <a:cxnSpLocks/>
          </p:cNvCxnSpPr>
          <p:nvPr/>
        </p:nvCxnSpPr>
        <p:spPr>
          <a:xfrm flipH="1">
            <a:off x="4079631" y="3761276"/>
            <a:ext cx="4178106" cy="229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>
            <a:cxnSpLocks/>
          </p:cNvCxnSpPr>
          <p:nvPr/>
        </p:nvCxnSpPr>
        <p:spPr>
          <a:xfrm flipH="1">
            <a:off x="970671" y="3382264"/>
            <a:ext cx="7287065" cy="221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>
            <a:cxnSpLocks/>
          </p:cNvCxnSpPr>
          <p:nvPr/>
        </p:nvCxnSpPr>
        <p:spPr>
          <a:xfrm flipH="1">
            <a:off x="4614203" y="4141103"/>
            <a:ext cx="3643534" cy="229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041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1"/>
            <a:ext cx="9143999" cy="63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78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8806"/>
            <a:ext cx="9144000" cy="3502855"/>
          </a:xfrm>
          <a:prstGeom prst="rect">
            <a:avLst/>
          </a:prstGeom>
        </p:spPr>
      </p:pic>
      <p:sp>
        <p:nvSpPr>
          <p:cNvPr id="5" name="Rounded Rectangle 5"/>
          <p:cNvSpPr/>
          <p:nvPr/>
        </p:nvSpPr>
        <p:spPr>
          <a:xfrm>
            <a:off x="0" y="2205403"/>
            <a:ext cx="8847049" cy="646986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3200" b="1" dirty="0">
                <a:latin typeface="Arial" pitchFamily="34" charset="0"/>
                <a:cs typeface="Arial" pitchFamily="34" charset="0"/>
              </a:rPr>
              <a:t>الاحتباس الحراري، الليبرالية، الاستدامة</a:t>
            </a:r>
            <a:endParaRPr lang="ar-AE" altLang="ar-A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3956830"/>
            <a:ext cx="8847048" cy="646986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3200" b="1" dirty="0">
                <a:latin typeface="Arial" pitchFamily="34" charset="0"/>
                <a:cs typeface="Arial" pitchFamily="34" charset="0"/>
              </a:rPr>
              <a:t>زيادة الفهم والوضوح والقدرة على التمييز الصحيح بين الأمور .</a:t>
            </a:r>
            <a:endParaRPr lang="ar-AE" altLang="ar-AE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19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4227"/>
            <a:ext cx="9143999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310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  <p:sndAc>
          <p:stSnd>
            <p:snd r:embed="rId4" name="cashreg.wav"/>
          </p:stSnd>
        </p:sndAc>
      </p:transition>
    </mc:Choice>
    <mc:Fallback>
      <p:transition spd="slow">
        <p:checker/>
        <p:sndAc>
          <p:stSnd>
            <p:snd r:embed="rId2" name="cashreg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0382"/>
            <a:ext cx="9143999" cy="5590080"/>
          </a:xfrm>
          <a:prstGeom prst="rect">
            <a:avLst/>
          </a:prstGeom>
        </p:spPr>
      </p:pic>
      <p:sp>
        <p:nvSpPr>
          <p:cNvPr id="13" name="Rounded Rectangle 5"/>
          <p:cNvSpPr/>
          <p:nvPr/>
        </p:nvSpPr>
        <p:spPr>
          <a:xfrm>
            <a:off x="0" y="2294499"/>
            <a:ext cx="8435957" cy="408623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b="1" dirty="0">
                <a:latin typeface="Arial" pitchFamily="34" charset="0"/>
                <a:cs typeface="Arial" pitchFamily="34" charset="0"/>
              </a:rPr>
              <a:t>المناخ المناسب بمساعدة مؤسسات مالية عالمية </a:t>
            </a:r>
            <a:r>
              <a:rPr lang="ar-AE" altLang="ar-AE" b="1" dirty="0">
                <a:latin typeface="Arial" pitchFamily="34" charset="0"/>
                <a:cs typeface="Arial" pitchFamily="34" charset="0"/>
              </a:rPr>
              <a:t>(</a:t>
            </a:r>
            <a:r>
              <a:rPr lang="ar-SA" altLang="ar-AE" b="1" dirty="0">
                <a:latin typeface="Arial" pitchFamily="34" charset="0"/>
                <a:cs typeface="Arial" pitchFamily="34" charset="0"/>
              </a:rPr>
              <a:t>صندوق النقد الدولي/والمنظمة العالمية للتجارة</a:t>
            </a:r>
            <a:r>
              <a:rPr lang="ar-AE" altLang="ar-AE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Rounded Rectangle 5"/>
          <p:cNvSpPr/>
          <p:nvPr/>
        </p:nvSpPr>
        <p:spPr>
          <a:xfrm>
            <a:off x="0" y="1885876"/>
            <a:ext cx="8435957" cy="408623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AE" altLang="ar-AE" b="1" dirty="0">
                <a:latin typeface="Arial" pitchFamily="34" charset="0"/>
                <a:cs typeface="Arial" pitchFamily="34" charset="0"/>
              </a:rPr>
              <a:t>التحولات السياسية التي طرأت في العالم (انهيار المنظومة الشرقية لصالح الرأسمالية الغربية)</a:t>
            </a:r>
          </a:p>
        </p:txBody>
      </p:sp>
    </p:spTree>
    <p:extLst>
      <p:ext uri="{BB962C8B-B14F-4D97-AF65-F5344CB8AC3E}">
        <p14:creationId xmlns:p14="http://schemas.microsoft.com/office/powerpoint/2010/main" xmlns="" val="318734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2874"/>
            <a:ext cx="9144000" cy="38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51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96" y="1195754"/>
            <a:ext cx="8743304" cy="3559125"/>
          </a:xfrm>
          <a:prstGeom prst="rect">
            <a:avLst/>
          </a:prstGeom>
        </p:spPr>
      </p:pic>
      <p:sp>
        <p:nvSpPr>
          <p:cNvPr id="7" name="Rounded Rectangle 5"/>
          <p:cNvSpPr/>
          <p:nvPr/>
        </p:nvSpPr>
        <p:spPr>
          <a:xfrm>
            <a:off x="0" y="2719927"/>
            <a:ext cx="8593826" cy="783193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b="1" dirty="0">
                <a:latin typeface="Arial" pitchFamily="34" charset="0"/>
                <a:cs typeface="Arial" pitchFamily="34" charset="0"/>
              </a:rPr>
              <a:t>الفريق الأول يرى العولمة تعاون اختياري فيه منفعة للجميع والفريق الثاني يرى العولمة وسيلة</a:t>
            </a:r>
            <a:r>
              <a:rPr lang="ar-AE" altLang="ar-AE" sz="2000" b="1" dirty="0">
                <a:latin typeface="Arial" pitchFamily="34" charset="0"/>
                <a:cs typeface="Arial" pitchFamily="34" charset="0"/>
              </a:rPr>
              <a:t> سيطرة وهيمنة من الدول القوية على الدول الضعيفة</a:t>
            </a:r>
          </a:p>
        </p:txBody>
      </p:sp>
      <p:sp>
        <p:nvSpPr>
          <p:cNvPr id="8" name="Rounded Rectangle 5"/>
          <p:cNvSpPr/>
          <p:nvPr/>
        </p:nvSpPr>
        <p:spPr>
          <a:xfrm>
            <a:off x="1" y="3971952"/>
            <a:ext cx="8593826" cy="510778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400" b="1" dirty="0">
                <a:latin typeface="Arial" pitchFamily="34" charset="0"/>
                <a:cs typeface="Arial" pitchFamily="34" charset="0"/>
              </a:rPr>
              <a:t>الفريق الأول له نظرة تفاؤلية والفريق الثاني أكثر حذرا وتشاؤما</a:t>
            </a:r>
            <a:endParaRPr lang="ar-AE" altLang="ar-A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77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  <p:sndAc>
          <p:stSnd>
            <p:snd r:embed="rId4" name="cashreg.wav"/>
          </p:stSnd>
        </p:sndAc>
      </p:transition>
    </mc:Choice>
    <mc:Fallback>
      <p:transition spd="slow">
        <p:checker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2111"/>
            <a:ext cx="9142463" cy="531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1971663"/>
      </p:ext>
    </p:extLst>
  </p:cSld>
  <p:clrMapOvr>
    <a:masterClrMapping/>
  </p:clrMapOvr>
  <p:transition spd="slow">
    <p:blinds dir="vert"/>
    <p:sndAc>
      <p:stSnd>
        <p:snd r:embed="rId2" name="cashreg.wav"/>
      </p:stSnd>
    </p:sndAc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TM02900771[[fn=شريحة]]</Template>
  <TotalTime>544</TotalTime>
  <Words>332</Words>
  <Application>Microsoft Office PowerPoint</Application>
  <PresentationFormat>On-screen Show (4:3)</PresentationFormat>
  <Paragraphs>46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HDOfficeLightV0</vt:lpstr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Waleed</dc:creator>
  <cp:lastModifiedBy>win10</cp:lastModifiedBy>
  <cp:revision>125</cp:revision>
  <dcterms:created xsi:type="dcterms:W3CDTF">2016-12-21T18:47:27Z</dcterms:created>
  <dcterms:modified xsi:type="dcterms:W3CDTF">2020-05-05T20:54:49Z</dcterms:modified>
</cp:coreProperties>
</file>