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9"/>
  </p:notesMasterIdLst>
  <p:sldIdLst>
    <p:sldId id="257" r:id="rId2"/>
    <p:sldId id="274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photoAlbum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BADC0D-1CA3-462F-B7D1-199DD5D9780F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6C3789-4F8C-4A3F-8FA7-21D373B683A7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53941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C3789-4F8C-4A3F-8FA7-21D373B683A7}" type="slidenum">
              <a:rPr lang="ar-AE" smtClean="0"/>
              <a:pPr/>
              <a:t>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167881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C3789-4F8C-4A3F-8FA7-21D373B683A7}" type="slidenum">
              <a:rPr lang="ar-AE" smtClean="0"/>
              <a:pPr/>
              <a:t>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279535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7085-4882-4EB3-B2A2-F4B66EFE885E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E2FF320-C4E3-4F76-BAB9-D851CD08AD5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7085-4882-4EB3-B2A2-F4B66EFE885E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320-C4E3-4F76-BAB9-D851CD08AD5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7085-4882-4EB3-B2A2-F4B66EFE885E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320-C4E3-4F76-BAB9-D851CD08AD5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7085-4882-4EB3-B2A2-F4B66EFE885E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ar-A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E2FF320-C4E3-4F76-BAB9-D851CD08AD5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7085-4882-4EB3-B2A2-F4B66EFE885E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320-C4E3-4F76-BAB9-D851CD08AD53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7085-4882-4EB3-B2A2-F4B66EFE885E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320-C4E3-4F76-BAB9-D851CD08AD5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7085-4882-4EB3-B2A2-F4B66EFE885E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E2FF320-C4E3-4F76-BAB9-D851CD08AD53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7085-4882-4EB3-B2A2-F4B66EFE885E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320-C4E3-4F76-BAB9-D851CD08AD5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7085-4882-4EB3-B2A2-F4B66EFE885E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320-C4E3-4F76-BAB9-D851CD08AD5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7085-4882-4EB3-B2A2-F4B66EFE885E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320-C4E3-4F76-BAB9-D851CD08AD5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7085-4882-4EB3-B2A2-F4B66EFE885E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320-C4E3-4F76-BAB9-D851CD08AD53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D67085-4882-4EB3-B2A2-F4B66EFE885E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2FF320-C4E3-4F76-BAB9-D851CD08AD53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12" t="13949" r="13229" b="82769"/>
          <a:stretch>
            <a:fillRect/>
          </a:stretch>
        </p:blipFill>
        <p:spPr>
          <a:xfrm>
            <a:off x="3516923" y="2447778"/>
            <a:ext cx="5458265" cy="1463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9970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64"/>
          <a:stretch>
            <a:fillRect/>
          </a:stretch>
        </p:blipFill>
        <p:spPr>
          <a:xfrm>
            <a:off x="-1587" y="450166"/>
            <a:ext cx="12193588" cy="640783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725394" y="1183886"/>
            <a:ext cx="3108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توفير بيئة محفزة ومتآلفة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619322" y="1620572"/>
            <a:ext cx="4214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العدل وتقدير انجازهم وتشجيعهم.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7554351" y="4979964"/>
            <a:ext cx="36500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/>
              <a:t>إجابات  فردية شفوية</a:t>
            </a:r>
          </a:p>
        </p:txBody>
      </p:sp>
    </p:spTree>
    <p:extLst>
      <p:ext uri="{BB962C8B-B14F-4D97-AF65-F5344CB8AC3E}">
        <p14:creationId xmlns:p14="http://schemas.microsoft.com/office/powerpoint/2010/main" xmlns="" val="24984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00"/>
          <a:stretch>
            <a:fillRect/>
          </a:stretch>
        </p:blipFill>
        <p:spPr>
          <a:xfrm>
            <a:off x="-1587" y="0"/>
            <a:ext cx="12193588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4336" y="1700630"/>
            <a:ext cx="4447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تحاسب عن نفسها وعن فتنة آخرين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037998" y="2239544"/>
            <a:ext cx="6763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يحاسب عن نفسه وعنهم دون أن ينقص من ذنبهم شيئا.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654018" y="5811836"/>
            <a:ext cx="41595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/>
              <a:t>علاقة تكاملية تضامنية</a:t>
            </a:r>
          </a:p>
        </p:txBody>
      </p:sp>
    </p:spTree>
    <p:extLst>
      <p:ext uri="{BB962C8B-B14F-4D97-AF65-F5344CB8AC3E}">
        <p14:creationId xmlns:p14="http://schemas.microsoft.com/office/powerpoint/2010/main" xmlns="" val="38916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10"/>
          <a:stretch>
            <a:fillRect/>
          </a:stretch>
        </p:blipFill>
        <p:spPr>
          <a:xfrm>
            <a:off x="-1587" y="1"/>
            <a:ext cx="12193588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852508" y="3114902"/>
            <a:ext cx="3764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رعاية الأسرة، رعاية الطفل، </a:t>
            </a:r>
            <a:endParaRPr lang="en-US" sz="2000" b="1" dirty="0" smtClean="0"/>
          </a:p>
          <a:p>
            <a:r>
              <a:rPr lang="ar-AE" sz="2000" b="1" dirty="0" smtClean="0"/>
              <a:t>رعاية </a:t>
            </a:r>
            <a:r>
              <a:rPr lang="ar-AE" sz="2000" b="1" dirty="0"/>
              <a:t>الأيتام، رعاية كبار السن.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721118" y="5098995"/>
            <a:ext cx="5742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ازدهار الاقتصاد وتقدمه وتطور الحياة الاقتصادية</a:t>
            </a:r>
          </a:p>
        </p:txBody>
      </p:sp>
    </p:spTree>
    <p:extLst>
      <p:ext uri="{BB962C8B-B14F-4D97-AF65-F5344CB8AC3E}">
        <p14:creationId xmlns:p14="http://schemas.microsoft.com/office/powerpoint/2010/main" xmlns="" val="29579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95"/>
          <a:stretch>
            <a:fillRect/>
          </a:stretch>
        </p:blipFill>
        <p:spPr>
          <a:xfrm>
            <a:off x="-1587" y="0"/>
            <a:ext cx="12193588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77312" y="1921327"/>
            <a:ext cx="5230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ar-AE" sz="2000" b="1" dirty="0"/>
              <a:t>المصداقية</a:t>
            </a:r>
          </a:p>
          <a:p>
            <a:pPr marL="457200" indent="-457200">
              <a:buFont typeface="+mj-lt"/>
              <a:buAutoNum type="arabicPeriod"/>
            </a:pPr>
            <a:r>
              <a:rPr lang="ar-AE" sz="2000" b="1" dirty="0"/>
              <a:t>التزام الحقيقة</a:t>
            </a:r>
          </a:p>
          <a:p>
            <a:pPr marL="457200" indent="-457200">
              <a:buFont typeface="+mj-lt"/>
              <a:buAutoNum type="arabicPeriod"/>
            </a:pPr>
            <a:r>
              <a:rPr lang="ar-AE" sz="2000" b="1" dirty="0"/>
              <a:t>تقديم المصلحة العامة</a:t>
            </a:r>
          </a:p>
          <a:p>
            <a:pPr marL="457200" indent="-457200">
              <a:buFont typeface="+mj-lt"/>
              <a:buAutoNum type="arabicPeriod"/>
            </a:pPr>
            <a:r>
              <a:rPr lang="ar-AE" sz="2000" b="1" dirty="0"/>
              <a:t>توجيه المجتمع للتماسك والتكافل</a:t>
            </a:r>
          </a:p>
          <a:p>
            <a:pPr marL="457200" indent="-457200">
              <a:buFont typeface="+mj-lt"/>
              <a:buAutoNum type="arabicPeriod"/>
            </a:pPr>
            <a:r>
              <a:rPr lang="ar-AE" sz="2000" b="1" dirty="0"/>
              <a:t>معالجة قضايا الوطن وخدمتها.....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-253215" y="457647"/>
            <a:ext cx="11246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الاستثمار في مشروعات زراعية في دول أخرى</a:t>
            </a:r>
          </a:p>
          <a:p>
            <a:r>
              <a:rPr lang="ar-AE" sz="2000" b="1" dirty="0"/>
              <a:t>امتلاك أراضٍ زراعية</a:t>
            </a:r>
          </a:p>
          <a:p>
            <a:r>
              <a:rPr lang="ar-AE" sz="2000" b="1" dirty="0"/>
              <a:t>تأسيس منشآت لتصنيع الأغذية في دول مختلفة . بالإضافة الى الدول التي يستثمر فيها حاليا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422329" y="5455774"/>
            <a:ext cx="9002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لأن الأمن يتعلق بالحياة ويمكن من كسب الرزق، ولا قيمة للرزق بدون الحياة</a:t>
            </a:r>
          </a:p>
        </p:txBody>
      </p:sp>
    </p:spTree>
    <p:extLst>
      <p:ext uri="{BB962C8B-B14F-4D97-AF65-F5344CB8AC3E}">
        <p14:creationId xmlns:p14="http://schemas.microsoft.com/office/powerpoint/2010/main" xmlns="" val="413627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77"/>
          <a:stretch>
            <a:fillRect/>
          </a:stretch>
        </p:blipFill>
        <p:spPr>
          <a:xfrm>
            <a:off x="-1587" y="-14514"/>
            <a:ext cx="12193588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114817" y="1192604"/>
            <a:ext cx="1931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600" b="1" dirty="0"/>
              <a:t>المسؤوليّةِ الفرديّةِ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-246743" y="1741757"/>
            <a:ext cx="7708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1600" b="1" dirty="0"/>
              <a:t>وتعني أنّ كلَّ فردٍ مسؤولٌ عن نفسِه، وكلُّ ما يصدر عنها من قولٍ أو عملٍ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80570" y="1952681"/>
            <a:ext cx="6880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1600" b="1" dirty="0"/>
              <a:t>مسؤولية مشتركة بين الافراد عن اعمالهم التي قاموا </a:t>
            </a:r>
            <a:r>
              <a:rPr lang="ar-AE" sz="1600" b="1" dirty="0" smtClean="0"/>
              <a:t>بها</a:t>
            </a:r>
            <a:endParaRPr lang="en-US" sz="1600" b="1" dirty="0" smtClean="0"/>
          </a:p>
          <a:p>
            <a:r>
              <a:rPr lang="en-US" sz="1600" b="1" dirty="0" smtClean="0"/>
              <a:t>                                                                </a:t>
            </a:r>
            <a:r>
              <a:rPr lang="ar-AE" sz="1600" b="1" dirty="0" smtClean="0"/>
              <a:t> </a:t>
            </a:r>
            <a:r>
              <a:rPr lang="ar-AE" sz="1600" b="1" dirty="0"/>
              <a:t>حيث يحاسب جميعهم على افعالهم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029089" y="3550549"/>
            <a:ext cx="148720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600" b="1" dirty="0"/>
              <a:t>المجتمع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66057" y="2782443"/>
            <a:ext cx="6480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1600" b="1" dirty="0"/>
              <a:t>النّائمِ حتّى يستيقظَ - الصّغيرِ حتّى يكبرَ- المجنونِ حتّى يعقلَ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559552" y="2533203"/>
            <a:ext cx="148720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600" b="1" dirty="0"/>
              <a:t>الإكراه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029089" y="3315822"/>
            <a:ext cx="148720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600" b="1" dirty="0"/>
              <a:t>نفسه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252677" y="4058126"/>
            <a:ext cx="1794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600" b="1" dirty="0"/>
              <a:t>بعد القيامِ بالعملِ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193795" y="3820173"/>
            <a:ext cx="18421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600" b="1" dirty="0"/>
              <a:t>قبلَ القيامِ بالعملِ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356186" y="4580851"/>
            <a:ext cx="3676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600" b="1" dirty="0"/>
              <a:t>مسؤوليّةُ الإنسانِ عن أسرتِه وأقربائِه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4435086" y="4829694"/>
            <a:ext cx="2592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600" b="1" dirty="0"/>
              <a:t>مسؤوليّةُ الإنسانِ المهنيّةُ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575304" y="5137006"/>
            <a:ext cx="3440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600" b="1" dirty="0"/>
              <a:t>مسؤوليّةُ الإنسانِ تجاهَ وطنِه وأمّتِه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3569007" y="5418874"/>
            <a:ext cx="3599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600" b="1" dirty="0"/>
              <a:t>مجال حفظ الدين ومجال حفظ العقل </a:t>
            </a:r>
            <a:endParaRPr lang="en-US" sz="1600" b="1" dirty="0" smtClean="0"/>
          </a:p>
          <a:p>
            <a:r>
              <a:rPr lang="ar-AE" sz="1600" b="1" dirty="0" smtClean="0"/>
              <a:t>ومجال </a:t>
            </a:r>
            <a:r>
              <a:rPr lang="ar-AE" sz="1600" b="1" dirty="0"/>
              <a:t>حفظ النفس</a:t>
            </a:r>
          </a:p>
        </p:txBody>
      </p:sp>
    </p:spTree>
    <p:extLst>
      <p:ext uri="{BB962C8B-B14F-4D97-AF65-F5344CB8AC3E}">
        <p14:creationId xmlns:p14="http://schemas.microsoft.com/office/powerpoint/2010/main" xmlns="" val="176781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26"/>
          <a:stretch>
            <a:fillRect/>
          </a:stretch>
        </p:blipFill>
        <p:spPr>
          <a:xfrm>
            <a:off x="-1587" y="0"/>
            <a:ext cx="12193588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07963" y="1131036"/>
            <a:ext cx="8661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وتعني أنّ كلَّ فردٍ مسؤولٌ عن نفسِه، وكلُّ ما يصدر عنها من قولٍ أو عملٍ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12519" y="1784353"/>
            <a:ext cx="11024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مسؤولية مشتركة بين الافراد عن اعمالهم التي قاموا بها حيث يحاسب جميعهم على افعالهم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402080" y="30913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في الآيتين دعوى لتحمل المسؤولية الجماعية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73591" y="3861031"/>
            <a:ext cx="9992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المسؤوليّةَ مرتبطةً باختيارِ الإنسانِ وإرادتِه، فلا مسؤوليّةَ عليه عمّا لا يملكُ فيه الخيارَ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402080" y="451247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المسؤولية الفردية هي أصل المسؤولية الجماعية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0" y="5374536"/>
            <a:ext cx="10315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مسؤوليّةُ الإنسانِ عن نفسِه – حفظ نفسه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5673749"/>
            <a:ext cx="10315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مسؤوليّةُ الإنسانِ عن أسرتِه وأقربائِه – التربية </a:t>
            </a:r>
            <a:r>
              <a:rPr lang="ar-AE" sz="2000" b="1" dirty="0" err="1"/>
              <a:t>للاولاد</a:t>
            </a:r>
            <a:endParaRPr lang="ar-AE" sz="2000" b="1" dirty="0"/>
          </a:p>
        </p:txBody>
      </p:sp>
      <p:sp>
        <p:nvSpPr>
          <p:cNvPr id="10" name="مستطيل 9"/>
          <p:cNvSpPr/>
          <p:nvPr/>
        </p:nvSpPr>
        <p:spPr>
          <a:xfrm>
            <a:off x="0" y="5992512"/>
            <a:ext cx="10315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مسؤوليّةُ الإنسانِ المهنيّةُ – اتقان عمله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0" y="6281486"/>
            <a:ext cx="10339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مسؤوليّةُ الإنسانِ تجاهَ وطنِه وأمّتِه - حمايةِ وطنِه والذّودِ عنه</a:t>
            </a:r>
          </a:p>
        </p:txBody>
      </p:sp>
    </p:spTree>
    <p:extLst>
      <p:ext uri="{BB962C8B-B14F-4D97-AF65-F5344CB8AC3E}">
        <p14:creationId xmlns:p14="http://schemas.microsoft.com/office/powerpoint/2010/main" xmlns="" val="9859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21"/>
          <a:stretch>
            <a:fillRect/>
          </a:stretch>
        </p:blipFill>
        <p:spPr>
          <a:xfrm>
            <a:off x="-1587" y="1"/>
            <a:ext cx="12193588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107648" y="751539"/>
            <a:ext cx="2446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latin typeface="KarimLTRegular"/>
              </a:rPr>
              <a:t>المسؤولية الشخصية</a:t>
            </a:r>
            <a:endParaRPr lang="ar-AE" b="1" dirty="0"/>
          </a:p>
        </p:txBody>
      </p:sp>
      <p:sp>
        <p:nvSpPr>
          <p:cNvPr id="4" name="مستطيل 3"/>
          <p:cNvSpPr/>
          <p:nvPr/>
        </p:nvSpPr>
        <p:spPr>
          <a:xfrm>
            <a:off x="407941" y="1362665"/>
            <a:ext cx="9777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>
                <a:latin typeface="tahoma" panose="020B0604030504040204" pitchFamily="34" charset="0"/>
              </a:rPr>
              <a:t>الأولُ: عَنْ عُمُرِهِ فيما أفناهُ لأنَ وجودَ الانسانِ بإيجادِ اللهِ نعمةٌ فَيُسألُ العبدُ عنْ هذهِ النِّعمةِ، </a:t>
            </a:r>
            <a:endParaRPr lang="ar-AE" b="1" dirty="0"/>
          </a:p>
        </p:txBody>
      </p:sp>
      <p:sp>
        <p:nvSpPr>
          <p:cNvPr id="5" name="مستطيل 4"/>
          <p:cNvSpPr/>
          <p:nvPr/>
        </p:nvSpPr>
        <p:spPr>
          <a:xfrm>
            <a:off x="1481926" y="1613355"/>
            <a:ext cx="873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/>
              <a:t>الثاني: يسْأل عنْ جسده فيما أبلاه أي ماذا عمل بجوارِحِهِ بيَدِهِ ورِجْلِهِ وعينِهِ وأُذُنِهِ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-281360" y="192032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/>
              <a:t>الثالثُ: المالُ يُسْأَلُ الإنسانُ منْ أينَ جَمَعْتَ هذا المالَ إنْ كانَ أخذَهُ من حَلالٍ وصَرَفَهُ في حلالٍ في غَيْرِ معصيَةِ اللهِ،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04906" y="2213229"/>
            <a:ext cx="11305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/>
              <a:t>الرَّابِعُ: منْ تعلَّمَ عِلمَ الدَّينِ الحلالَ والحرامَ تَعَلَّمَ ما هو فرْضٌ مِنْ طاعةِ اللهِ وتعَلَّمَ ما هو مُحَرَّمٌ في شرعِ اللهِ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872195" y="2672220"/>
            <a:ext cx="6072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1600" b="1" dirty="0"/>
              <a:t>إن للإعلام دوراً كبيراً في تشكيل عقول الأفراد </a:t>
            </a:r>
            <a:endParaRPr lang="en-US" sz="1600" b="1" dirty="0" smtClean="0"/>
          </a:p>
          <a:p>
            <a:r>
              <a:rPr lang="ar-AE" sz="1600" b="1" dirty="0" smtClean="0"/>
              <a:t>وتحديد معالم</a:t>
            </a:r>
            <a:r>
              <a:rPr lang="en-US" sz="1600" b="1" dirty="0" smtClean="0"/>
              <a:t> </a:t>
            </a:r>
            <a:r>
              <a:rPr lang="ar-AE" sz="1600" b="1" dirty="0" smtClean="0"/>
              <a:t>الشخصيات </a:t>
            </a:r>
            <a:r>
              <a:rPr lang="ar-AE" sz="1600" b="1" dirty="0"/>
              <a:t>وتوجيه </a:t>
            </a:r>
            <a:r>
              <a:rPr lang="ar-AE" sz="1600" b="1" dirty="0" smtClean="0"/>
              <a:t>السلوكيات</a:t>
            </a:r>
            <a:endParaRPr lang="en-US" sz="1600" b="1" dirty="0" smtClean="0"/>
          </a:p>
          <a:p>
            <a:r>
              <a:rPr lang="ar-AE" sz="1600" b="1" dirty="0" smtClean="0"/>
              <a:t> </a:t>
            </a:r>
            <a:r>
              <a:rPr lang="ar-AE" sz="1600" b="1" dirty="0"/>
              <a:t>وغرس القيم والأهداف بما يحقق المصالح الخاصة والعامة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7759099" y="3403679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latin typeface="KarimLTRegular"/>
              </a:rPr>
              <a:t>الأمن مسؤولية جماعية</a:t>
            </a:r>
            <a:endParaRPr lang="ar-AE" b="1" dirty="0"/>
          </a:p>
        </p:txBody>
      </p:sp>
    </p:spTree>
    <p:extLst>
      <p:ext uri="{BB962C8B-B14F-4D97-AF65-F5344CB8AC3E}">
        <p14:creationId xmlns:p14="http://schemas.microsoft.com/office/powerpoint/2010/main" xmlns="" val="24634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15"/>
          <a:stretch>
            <a:fillRect/>
          </a:stretch>
        </p:blipFill>
        <p:spPr>
          <a:xfrm>
            <a:off x="-1587" y="1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91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1" descr="التربية الاسلامية 12 ج1_صفحة_1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2" t="19077" r="7576" b="71487"/>
          <a:stretch>
            <a:fillRect/>
          </a:stretch>
        </p:blipFill>
        <p:spPr>
          <a:xfrm>
            <a:off x="1041007" y="2152356"/>
            <a:ext cx="10381957" cy="24477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480815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385"/>
          <a:stretch>
            <a:fillRect/>
          </a:stretch>
        </p:blipFill>
        <p:spPr>
          <a:xfrm>
            <a:off x="-1587" y="0"/>
            <a:ext cx="12193588" cy="6858001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7864778" y="3515371"/>
            <a:ext cx="3108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العقل والنطق</a:t>
            </a:r>
          </a:p>
          <a:p>
            <a:r>
              <a:rPr lang="ar-AE" sz="2000" b="1" dirty="0"/>
              <a:t>الخلافة في الأرض</a:t>
            </a:r>
          </a:p>
          <a:p>
            <a:r>
              <a:rPr lang="ar-AE" sz="2000" b="1" dirty="0"/>
              <a:t>تسخير المخلوقات</a:t>
            </a:r>
          </a:p>
          <a:p>
            <a:r>
              <a:rPr lang="ar-AE" sz="2000" b="1" dirty="0"/>
              <a:t>سجود الملائكة تكريما له</a:t>
            </a:r>
          </a:p>
        </p:txBody>
      </p:sp>
    </p:spTree>
    <p:extLst>
      <p:ext uri="{BB962C8B-B14F-4D97-AF65-F5344CB8AC3E}">
        <p14:creationId xmlns:p14="http://schemas.microsoft.com/office/powerpoint/2010/main" xmlns="" val="399705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41"/>
          <a:stretch>
            <a:fillRect/>
          </a:stretch>
        </p:blipFill>
        <p:spPr>
          <a:xfrm>
            <a:off x="-1587" y="0"/>
            <a:ext cx="12193588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189784" y="2649062"/>
            <a:ext cx="5249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أنه قادر على القيام بما أوكل إليه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850967" y="3655414"/>
            <a:ext cx="3746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عمارة الأرض ، تحقيق </a:t>
            </a:r>
            <a:r>
              <a:rPr lang="ar-AE" sz="2000" b="1" dirty="0" smtClean="0"/>
              <a:t>العدل</a:t>
            </a:r>
            <a:endParaRPr lang="ar-AE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364566" y="3640409"/>
            <a:ext cx="4656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ar-AE" b="1" dirty="0" smtClean="0"/>
              <a:t>تحقيق العبودية لله ،</a:t>
            </a:r>
            <a:endParaRPr lang="en-US" b="1" dirty="0" smtClean="0"/>
          </a:p>
          <a:p>
            <a:r>
              <a:rPr lang="ar-AE" b="1" dirty="0" smtClean="0"/>
              <a:t> إقامة الأخلاق</a:t>
            </a:r>
            <a:r>
              <a:rPr lang="en-US" b="1" dirty="0" smtClean="0"/>
              <a:t> </a:t>
            </a:r>
            <a:r>
              <a:rPr lang="ar-AE" b="1" dirty="0" smtClean="0"/>
              <a:t>التي تحفظ هذه الأمانة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187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31"/>
          <a:stretch>
            <a:fillRect/>
          </a:stretch>
        </p:blipFill>
        <p:spPr>
          <a:xfrm>
            <a:off x="-1587" y="0"/>
            <a:ext cx="12193588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73723" y="495795"/>
            <a:ext cx="9162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أن الإنسان مزود بما يمكنه من القيام بمسؤوليته ويحاسب عن أعماله فقط، </a:t>
            </a:r>
          </a:p>
          <a:p>
            <a:r>
              <a:rPr lang="ar-AE" sz="2000" b="1" dirty="0"/>
              <a:t>أن الإنسان يكلف على قدر طاقته وظروفه، ومعفي من الخطأ....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90843" y="2023551"/>
            <a:ext cx="10528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أن المحرض كان يقصد ويريد وقوع الخطأ، وتشجيعه سبب في الخطأ فهو مسؤول إذن.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340096" y="423764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AE" sz="2000" b="1" dirty="0"/>
              <a:t>أنها تقع بالاختيار من الشخص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350498" y="5529288"/>
            <a:ext cx="9707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التنفس ، الشعور بالعطش والنعاس والجوع، التنفس، حركة الدم في الجسم.... </a:t>
            </a:r>
            <a:endParaRPr lang="ar-AE" sz="2000" dirty="0"/>
          </a:p>
        </p:txBody>
      </p:sp>
    </p:spTree>
    <p:extLst>
      <p:ext uri="{BB962C8B-B14F-4D97-AF65-F5344CB8AC3E}">
        <p14:creationId xmlns:p14="http://schemas.microsoft.com/office/powerpoint/2010/main" xmlns="" val="42277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0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42"/>
          <a:stretch>
            <a:fillRect/>
          </a:stretch>
        </p:blipFill>
        <p:spPr>
          <a:xfrm>
            <a:off x="-1587" y="1"/>
            <a:ext cx="12193588" cy="684348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99886" y="769258"/>
            <a:ext cx="3421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ما قبل التكليف، الغياب عن </a:t>
            </a:r>
            <a:endParaRPr lang="en-US" sz="2000" b="1" dirty="0" smtClean="0"/>
          </a:p>
          <a:p>
            <a:r>
              <a:rPr lang="ar-AE" sz="2000" b="1" dirty="0" smtClean="0"/>
              <a:t>الواقع ،</a:t>
            </a:r>
            <a:r>
              <a:rPr lang="en-US" sz="2000" b="1" dirty="0" smtClean="0"/>
              <a:t> </a:t>
            </a:r>
            <a:r>
              <a:rPr lang="ar-AE" sz="2000" b="1" dirty="0" smtClean="0"/>
              <a:t>غياب </a:t>
            </a:r>
            <a:r>
              <a:rPr lang="ar-AE" sz="2000" b="1" dirty="0"/>
              <a:t>الإدراك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71969" y="1352936"/>
            <a:ext cx="1263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/>
              <a:t>الاضطرار</a:t>
            </a:r>
            <a:r>
              <a:rPr lang="ar-SA" sz="2000" b="1" dirty="0"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ar-AE" sz="2000" b="1" dirty="0"/>
          </a:p>
        </p:txBody>
      </p:sp>
      <p:sp>
        <p:nvSpPr>
          <p:cNvPr id="6" name="مستطيل 5"/>
          <p:cNvSpPr/>
          <p:nvPr/>
        </p:nvSpPr>
        <p:spPr>
          <a:xfrm>
            <a:off x="2793254" y="1587245"/>
            <a:ext cx="928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الإكراه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495224" y="2522938"/>
            <a:ext cx="5264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انعدام  القدرة على الاختيار فيسقط التكليف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895340" y="4533788"/>
            <a:ext cx="5646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العلاقة بين التكليف والاختيار علاقة وجود وعدم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816864" y="5363854"/>
            <a:ext cx="5262373" cy="4023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/>
              <a:t>          مختار                                مسؤول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62000" y="6112498"/>
            <a:ext cx="5262373" cy="4023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/>
              <a:t>          مختار                                مسؤول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774192" y="5818150"/>
            <a:ext cx="5262373" cy="4023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/>
              <a:t>          مختار                                مسؤول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-203200" y="5581858"/>
            <a:ext cx="63251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/>
              <a:t>          غير مختار                           غير مسؤول</a:t>
            </a:r>
          </a:p>
        </p:txBody>
      </p:sp>
    </p:spTree>
    <p:extLst>
      <p:ext uri="{BB962C8B-B14F-4D97-AF65-F5344CB8AC3E}">
        <p14:creationId xmlns:p14="http://schemas.microsoft.com/office/powerpoint/2010/main" xmlns="" val="25902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1"/>
          <a:stretch>
            <a:fillRect/>
          </a:stretch>
        </p:blipFill>
        <p:spPr>
          <a:xfrm>
            <a:off x="-1588" y="1"/>
            <a:ext cx="12193588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408141" y="5963150"/>
            <a:ext cx="2018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مسؤولية دينية.</a:t>
            </a:r>
          </a:p>
        </p:txBody>
      </p:sp>
    </p:spTree>
    <p:extLst>
      <p:ext uri="{BB962C8B-B14F-4D97-AF65-F5344CB8AC3E}">
        <p14:creationId xmlns:p14="http://schemas.microsoft.com/office/powerpoint/2010/main" xmlns="" val="37308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10"/>
          <a:stretch>
            <a:fillRect/>
          </a:stretch>
        </p:blipFill>
        <p:spPr>
          <a:xfrm>
            <a:off x="-1587" y="1"/>
            <a:ext cx="12193588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699802" y="2138289"/>
            <a:ext cx="3113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/>
              <a:t>يجد في نفسه الكفاءة</a:t>
            </a:r>
            <a:endParaRPr lang="en-US" b="1" dirty="0" smtClean="0"/>
          </a:p>
          <a:p>
            <a:r>
              <a:rPr lang="ar-AE" b="1" dirty="0" smtClean="0"/>
              <a:t> والقدرة على العمل </a:t>
            </a:r>
            <a:endParaRPr lang="en-US" b="1" dirty="0" smtClean="0"/>
          </a:p>
          <a:p>
            <a:r>
              <a:rPr lang="ar-AE" b="1" dirty="0" smtClean="0"/>
              <a:t>الاستطاعة </a:t>
            </a:r>
            <a:r>
              <a:rPr lang="ar-AE" b="1" dirty="0"/>
              <a:t>المادية </a:t>
            </a:r>
            <a:r>
              <a:rPr lang="ar-AE" b="1" dirty="0" smtClean="0"/>
              <a:t>والبدنية</a:t>
            </a:r>
            <a:endParaRPr lang="ar-AE" b="1" dirty="0"/>
          </a:p>
        </p:txBody>
      </p:sp>
      <p:sp>
        <p:nvSpPr>
          <p:cNvPr id="6" name="شكل حر: شكل 5"/>
          <p:cNvSpPr/>
          <p:nvPr/>
        </p:nvSpPr>
        <p:spPr>
          <a:xfrm>
            <a:off x="6803136" y="2109216"/>
            <a:ext cx="768234" cy="573165"/>
          </a:xfrm>
          <a:custGeom>
            <a:avLst/>
            <a:gdLst>
              <a:gd name="connsiteX0" fmla="*/ 694944 w 768234"/>
              <a:gd name="connsiteY0" fmla="*/ 0 h 573165"/>
              <a:gd name="connsiteX1" fmla="*/ 731520 w 768234"/>
              <a:gd name="connsiteY1" fmla="*/ 60960 h 573165"/>
              <a:gd name="connsiteX2" fmla="*/ 755904 w 768234"/>
              <a:gd name="connsiteY2" fmla="*/ 134112 h 573165"/>
              <a:gd name="connsiteX3" fmla="*/ 755904 w 768234"/>
              <a:gd name="connsiteY3" fmla="*/ 304800 h 573165"/>
              <a:gd name="connsiteX4" fmla="*/ 719328 w 768234"/>
              <a:gd name="connsiteY4" fmla="*/ 341376 h 573165"/>
              <a:gd name="connsiteX5" fmla="*/ 646176 w 768234"/>
              <a:gd name="connsiteY5" fmla="*/ 426720 h 573165"/>
              <a:gd name="connsiteX6" fmla="*/ 597408 w 768234"/>
              <a:gd name="connsiteY6" fmla="*/ 438912 h 573165"/>
              <a:gd name="connsiteX7" fmla="*/ 524256 w 768234"/>
              <a:gd name="connsiteY7" fmla="*/ 463296 h 573165"/>
              <a:gd name="connsiteX8" fmla="*/ 451104 w 768234"/>
              <a:gd name="connsiteY8" fmla="*/ 487680 h 573165"/>
              <a:gd name="connsiteX9" fmla="*/ 414528 w 768234"/>
              <a:gd name="connsiteY9" fmla="*/ 499872 h 573165"/>
              <a:gd name="connsiteX10" fmla="*/ 292608 w 768234"/>
              <a:gd name="connsiteY10" fmla="*/ 548640 h 573165"/>
              <a:gd name="connsiteX11" fmla="*/ 231648 w 768234"/>
              <a:gd name="connsiteY11" fmla="*/ 560832 h 573165"/>
              <a:gd name="connsiteX12" fmla="*/ 0 w 768234"/>
              <a:gd name="connsiteY12" fmla="*/ 573024 h 57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8234" h="573165">
                <a:moveTo>
                  <a:pt x="694944" y="0"/>
                </a:moveTo>
                <a:cubicBezTo>
                  <a:pt x="707136" y="20320"/>
                  <a:pt x="721714" y="39387"/>
                  <a:pt x="731520" y="60960"/>
                </a:cubicBezTo>
                <a:cubicBezTo>
                  <a:pt x="742156" y="84359"/>
                  <a:pt x="755904" y="134112"/>
                  <a:pt x="755904" y="134112"/>
                </a:cubicBezTo>
                <a:cubicBezTo>
                  <a:pt x="762638" y="187985"/>
                  <a:pt x="779914" y="250778"/>
                  <a:pt x="755904" y="304800"/>
                </a:cubicBezTo>
                <a:cubicBezTo>
                  <a:pt x="748901" y="320556"/>
                  <a:pt x="730549" y="328285"/>
                  <a:pt x="719328" y="341376"/>
                </a:cubicBezTo>
                <a:cubicBezTo>
                  <a:pt x="702497" y="361013"/>
                  <a:pt x="671588" y="412199"/>
                  <a:pt x="646176" y="426720"/>
                </a:cubicBezTo>
                <a:cubicBezTo>
                  <a:pt x="631627" y="435033"/>
                  <a:pt x="613458" y="434097"/>
                  <a:pt x="597408" y="438912"/>
                </a:cubicBezTo>
                <a:cubicBezTo>
                  <a:pt x="572789" y="446298"/>
                  <a:pt x="548640" y="455168"/>
                  <a:pt x="524256" y="463296"/>
                </a:cubicBezTo>
                <a:lnTo>
                  <a:pt x="451104" y="487680"/>
                </a:lnTo>
                <a:cubicBezTo>
                  <a:pt x="438912" y="491744"/>
                  <a:pt x="426023" y="494125"/>
                  <a:pt x="414528" y="499872"/>
                </a:cubicBezTo>
                <a:cubicBezTo>
                  <a:pt x="371179" y="521547"/>
                  <a:pt x="342827" y="538596"/>
                  <a:pt x="292608" y="548640"/>
                </a:cubicBezTo>
                <a:cubicBezTo>
                  <a:pt x="272288" y="552704"/>
                  <a:pt x="252228" y="558411"/>
                  <a:pt x="231648" y="560832"/>
                </a:cubicBezTo>
                <a:cubicBezTo>
                  <a:pt x="107935" y="575386"/>
                  <a:pt x="104668" y="573024"/>
                  <a:pt x="0" y="57302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b="1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785350" y="5365742"/>
            <a:ext cx="473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/>
              <a:t>التأكد مما يقول أو يعمل، استعدادا للحساب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053420" y="6313260"/>
            <a:ext cx="6415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/>
              <a:t>لأنه ضد صيانة النفس، ولا يملك حق انهاء الحياة  ولو لنفسه</a:t>
            </a:r>
          </a:p>
        </p:txBody>
      </p:sp>
      <p:sp>
        <p:nvSpPr>
          <p:cNvPr id="10" name="مستطيل 2"/>
          <p:cNvSpPr/>
          <p:nvPr/>
        </p:nvSpPr>
        <p:spPr>
          <a:xfrm>
            <a:off x="801858" y="2138548"/>
            <a:ext cx="2906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/>
              <a:t>- العدل والوفاء بالحقوق</a:t>
            </a:r>
            <a:endParaRPr lang="en-US" b="1" dirty="0" smtClean="0"/>
          </a:p>
          <a:p>
            <a:r>
              <a:rPr lang="ar-AE" b="1" dirty="0" smtClean="0"/>
              <a:t> </a:t>
            </a:r>
            <a:r>
              <a:rPr lang="ar-AE" b="1" dirty="0"/>
              <a:t>الاتقان والالتزام </a:t>
            </a:r>
            <a:r>
              <a:rPr lang="ar-AE" b="1" dirty="0" smtClean="0"/>
              <a:t>بشروط</a:t>
            </a:r>
            <a:endParaRPr lang="en-US" b="1" dirty="0" smtClean="0"/>
          </a:p>
          <a:p>
            <a:r>
              <a:rPr lang="ar-AE" b="1" dirty="0" smtClean="0"/>
              <a:t> </a:t>
            </a:r>
            <a:r>
              <a:rPr lang="ar-AE" b="1" dirty="0"/>
              <a:t>العمل وتحقيق المصلحة</a:t>
            </a:r>
          </a:p>
        </p:txBody>
      </p:sp>
    </p:spTree>
    <p:extLst>
      <p:ext uri="{BB962C8B-B14F-4D97-AF65-F5344CB8AC3E}">
        <p14:creationId xmlns:p14="http://schemas.microsoft.com/office/powerpoint/2010/main" xmlns="" val="71237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05"/>
          <a:stretch>
            <a:fillRect/>
          </a:stretch>
        </p:blipFill>
        <p:spPr>
          <a:xfrm>
            <a:off x="-1588" y="0"/>
            <a:ext cx="12193588" cy="685799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483635" y="1798172"/>
            <a:ext cx="3599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تعليم الأبناء</a:t>
            </a:r>
          </a:p>
          <a:p>
            <a:r>
              <a:rPr lang="ar-AE" sz="2000" b="1" dirty="0"/>
              <a:t>مراقبة السلوك والتصرفات....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080859" y="2911658"/>
            <a:ext cx="987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النفقة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643728" y="2602523"/>
            <a:ext cx="4461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/>
              <a:t>رعاية البيت</a:t>
            </a:r>
            <a:r>
              <a:rPr lang="ar-AE" sz="2000" b="1" dirty="0"/>
              <a:t> </a:t>
            </a:r>
            <a:r>
              <a:rPr lang="ar-SA" sz="2000" b="1" dirty="0"/>
              <a:t>والأولاد وحسن العشرة  </a:t>
            </a:r>
            <a:endParaRPr lang="ar-AE" sz="2000" b="1" dirty="0"/>
          </a:p>
        </p:txBody>
      </p:sp>
      <p:sp>
        <p:nvSpPr>
          <p:cNvPr id="7" name="مستطيل 6"/>
          <p:cNvSpPr/>
          <p:nvPr/>
        </p:nvSpPr>
        <p:spPr>
          <a:xfrm>
            <a:off x="5289105" y="3181680"/>
            <a:ext cx="3828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الاحترام والوفاء وطاعة الوالدين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257709" y="4805717"/>
            <a:ext cx="2007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العفة والسعي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81018" y="4805717"/>
            <a:ext cx="5564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تعاون المجتمع في تزويج من لا يملكون أمرهم</a:t>
            </a:r>
          </a:p>
        </p:txBody>
      </p:sp>
    </p:spTree>
    <p:extLst>
      <p:ext uri="{BB962C8B-B14F-4D97-AF65-F5344CB8AC3E}">
        <p14:creationId xmlns:p14="http://schemas.microsoft.com/office/powerpoint/2010/main" xmlns="" val="28893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320</TotalTime>
  <Words>579</Words>
  <Application>Microsoft Office PowerPoint</Application>
  <PresentationFormat>Custom</PresentationFormat>
  <Paragraphs>92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غازي حسين حاج جنيد</dc:creator>
  <cp:lastModifiedBy>win10</cp:lastModifiedBy>
  <cp:revision>35</cp:revision>
  <dcterms:created xsi:type="dcterms:W3CDTF">2016-10-30T03:22:28Z</dcterms:created>
  <dcterms:modified xsi:type="dcterms:W3CDTF">2020-05-05T20:01:18Z</dcterms:modified>
</cp:coreProperties>
</file>