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72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1C14-276C-43CE-9C5F-0A0434F110D0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B505D4-1826-4F9B-B1FD-6ED32C748E9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1C14-276C-43CE-9C5F-0A0434F110D0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05D4-1826-4F9B-B1FD-6ED32C748E9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1C14-276C-43CE-9C5F-0A0434F110D0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05D4-1826-4F9B-B1FD-6ED32C748E9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1C14-276C-43CE-9C5F-0A0434F110D0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A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B505D4-1826-4F9B-B1FD-6ED32C748E9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1C14-276C-43CE-9C5F-0A0434F110D0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05D4-1826-4F9B-B1FD-6ED32C748E91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1C14-276C-43CE-9C5F-0A0434F110D0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05D4-1826-4F9B-B1FD-6ED32C748E9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1C14-276C-43CE-9C5F-0A0434F110D0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B505D4-1826-4F9B-B1FD-6ED32C748E91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1C14-276C-43CE-9C5F-0A0434F110D0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05D4-1826-4F9B-B1FD-6ED32C748E9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1C14-276C-43CE-9C5F-0A0434F110D0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05D4-1826-4F9B-B1FD-6ED32C748E9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1C14-276C-43CE-9C5F-0A0434F110D0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05D4-1826-4F9B-B1FD-6ED32C748E9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1C14-276C-43CE-9C5F-0A0434F110D0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05D4-1826-4F9B-B1FD-6ED32C748E91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0E1C14-276C-43CE-9C5F-0A0434F110D0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B505D4-1826-4F9B-B1FD-6ED32C748E91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07" t="14169" r="13229" b="82826"/>
          <a:stretch>
            <a:fillRect/>
          </a:stretch>
        </p:blipFill>
        <p:spPr>
          <a:xfrm>
            <a:off x="2619551" y="2616590"/>
            <a:ext cx="3739046" cy="14208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0458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90"/>
          <a:stretch>
            <a:fillRect/>
          </a:stretch>
        </p:blipFill>
        <p:spPr>
          <a:xfrm>
            <a:off x="-1585" y="520505"/>
            <a:ext cx="9145586" cy="633749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072206" y="3578630"/>
            <a:ext cx="6014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تعليم الأسير عشرة من المسلمين الكتابة والقراءة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489276" y="4846993"/>
            <a:ext cx="4507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العلوم الطبية ، الهندسية، الاقتصادية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369385" y="5480172"/>
            <a:ext cx="2618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وضع القوانين اللازمة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562860" y="5910039"/>
            <a:ext cx="3414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توفير فرص العمل المناسبة</a:t>
            </a:r>
          </a:p>
        </p:txBody>
      </p:sp>
    </p:spTree>
    <p:extLst>
      <p:ext uri="{BB962C8B-B14F-4D97-AF65-F5344CB8AC3E}">
        <p14:creationId xmlns="" xmlns:p14="http://schemas.microsoft.com/office/powerpoint/2010/main" val="36761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69"/>
          <a:stretch>
            <a:fillRect/>
          </a:stretch>
        </p:blipFill>
        <p:spPr>
          <a:xfrm>
            <a:off x="-1585" y="464234"/>
            <a:ext cx="9145586" cy="639376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782155" y="3228945"/>
            <a:ext cx="1295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المخدِّراتُ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055730" y="3444389"/>
            <a:ext cx="84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الخمرُ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842749" y="3719693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المفتِّراتُ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521330" y="3228945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قراءةُ الأبراجِ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270536" y="3437171"/>
            <a:ext cx="2834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سماعُ الأغاني الماجنةِ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227530" y="3694556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الأفكارُ الهدّامةُ</a:t>
            </a:r>
          </a:p>
        </p:txBody>
      </p:sp>
    </p:spTree>
    <p:extLst>
      <p:ext uri="{BB962C8B-B14F-4D97-AF65-F5344CB8AC3E}">
        <p14:creationId xmlns="" xmlns:p14="http://schemas.microsoft.com/office/powerpoint/2010/main" val="6996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59"/>
          <a:stretch>
            <a:fillRect/>
          </a:stretch>
        </p:blipFill>
        <p:spPr>
          <a:xfrm>
            <a:off x="-1585" y="436098"/>
            <a:ext cx="9145586" cy="642190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254231" y="1907147"/>
            <a:ext cx="218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>
                <a:solidFill>
                  <a:srgbClr val="0000FF"/>
                </a:solidFill>
              </a:rPr>
              <a:t>لأن فيه تضييعاً للأنساب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13336" y="3059134"/>
            <a:ext cx="3077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AE" sz="2000" b="1" dirty="0"/>
              <a:t>تحديدُ إنجابِ عددٍ معيّنٍ منَ الأولادِ والاكتفاءُ بهِ دونَ سببٍ مشروعٍ.</a:t>
            </a:r>
          </a:p>
          <a:p>
            <a:pPr algn="just" rtl="1"/>
            <a:r>
              <a:rPr lang="ar-AE" sz="2000" b="1" dirty="0"/>
              <a:t>وهو: حرام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25911" y="3058386"/>
            <a:ext cx="3067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الأخذُ بأسبابِ منعِ الحملِ مؤقّتًا</a:t>
            </a:r>
          </a:p>
          <a:p>
            <a:pPr algn="r" rtl="1"/>
            <a:r>
              <a:rPr lang="ar-AE" sz="2000" b="1" dirty="0"/>
              <a:t>وهو: جائز</a:t>
            </a:r>
          </a:p>
        </p:txBody>
      </p:sp>
    </p:spTree>
    <p:extLst>
      <p:ext uri="{BB962C8B-B14F-4D97-AF65-F5344CB8AC3E}">
        <p14:creationId xmlns="" xmlns:p14="http://schemas.microsoft.com/office/powerpoint/2010/main" val="21687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64"/>
          <a:stretch>
            <a:fillRect/>
          </a:stretch>
        </p:blipFill>
        <p:spPr>
          <a:xfrm>
            <a:off x="-1585" y="450166"/>
            <a:ext cx="9145586" cy="640783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-1378633" y="1080390"/>
            <a:ext cx="9622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إباحة المعاملات العادلة التي لا ظلم فيها ولا اعتداء على حقوق الآخرين،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96949" y="1290277"/>
            <a:ext cx="804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رفع منزلة العمل وأعلى من أقدار العمال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27819" y="3340512"/>
            <a:ext cx="8178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000" b="1" dirty="0"/>
              <a:t>كالذين ينفقونه في القمار فيضيع عليهم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000" b="1" dirty="0"/>
              <a:t>أو في شراء ما لا يستفاد منه من الحيوانات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000" b="1" dirty="0"/>
              <a:t>أو في إنفاقه في الأسفار، والسياحات التي هي في معصية الله، أو لا منفعة فيها،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274419" y="5606190"/>
            <a:ext cx="68924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تسخير وسائل التواصل الاجتماعي للتوعية بأهمية الحفاظ على المال العام</a:t>
            </a:r>
          </a:p>
        </p:txBody>
      </p:sp>
    </p:spTree>
    <p:extLst>
      <p:ext uri="{BB962C8B-B14F-4D97-AF65-F5344CB8AC3E}">
        <p14:creationId xmlns="" xmlns:p14="http://schemas.microsoft.com/office/powerpoint/2010/main" val="22063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69"/>
          <a:stretch>
            <a:fillRect/>
          </a:stretch>
        </p:blipFill>
        <p:spPr>
          <a:xfrm>
            <a:off x="-1585" y="464234"/>
            <a:ext cx="9145586" cy="6393766"/>
          </a:xfrm>
          <a:prstGeom prst="rect">
            <a:avLst/>
          </a:prstGeom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2046783"/>
              </p:ext>
            </p:extLst>
          </p:nvPr>
        </p:nvGraphicFramePr>
        <p:xfrm>
          <a:off x="1" y="1752522"/>
          <a:ext cx="9144000" cy="470727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054943">
                  <a:extLst>
                    <a:ext uri="{9D8B030D-6E8A-4147-A177-3AD203B41FA5}">
                      <a16:colId xmlns="" xmlns:a16="http://schemas.microsoft.com/office/drawing/2014/main" val="3826607520"/>
                    </a:ext>
                  </a:extLst>
                </a:gridCol>
                <a:gridCol w="7089057">
                  <a:extLst>
                    <a:ext uri="{9D8B030D-6E8A-4147-A177-3AD203B41FA5}">
                      <a16:colId xmlns="" xmlns:a16="http://schemas.microsoft.com/office/drawing/2014/main" val="3380461143"/>
                    </a:ext>
                  </a:extLst>
                </a:gridCol>
              </a:tblGrid>
              <a:tr h="67246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مفهومُها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هيَ الأهدافُ والغاياتُ الكليّةُ والحِكَمُ الجزئيّةُ الّتي راعتْها الشّريعةُ الإسلامية؛ لتحقيقِ مصالحِ العبادِ في الدّنيا والآخرةِ.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5467074"/>
                  </a:ext>
                </a:extLst>
              </a:tr>
              <a:tr h="134493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فوائدُ دراستها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تحصينُ المسلمِ منَ الأفكارِ الهدّامةِ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المقاصدُ روحُ الأعمالِ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المقاصدُ مرجعٌ مهمٌّ في حسمِ الخلافِ وتقليلِ النزاعِ الفقهيِّ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المقاصدُ مرجعٌ مهمٌّ للاجتهادِ في المسائلِ والوقائعِ الجديدةِ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3069648"/>
                  </a:ext>
                </a:extLst>
              </a:tr>
              <a:tr h="168116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الضّروراتُ الخمسُ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1. حفظُ الدّينِ.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2. حفظُ النّفسِ.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3. حفظُ العقلِ.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4. حفظُ النّسلِ.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5. حفظُ المالِ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6271862"/>
                  </a:ext>
                </a:extLst>
              </a:tr>
              <a:tr h="67246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جوانبُ حفظِ الضّرورةِ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جانب الوجود : قيامها وقيام أركانها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جانب الحماية: منع الضرر عنها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2515082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أهميّةُ الضّروراتِ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</a:rPr>
                        <a:t>أنها لا بد منها لقيام مصالح الدين والدنيا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7098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28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69"/>
          <a:stretch>
            <a:fillRect/>
          </a:stretch>
        </p:blipFill>
        <p:spPr>
          <a:xfrm>
            <a:off x="-1585" y="464234"/>
            <a:ext cx="9145586" cy="6393766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656438" y="2041861"/>
            <a:ext cx="1372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b="1" dirty="0"/>
              <a:t>تعليمُ العلومِ الشّرعيّةِ 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5309418" y="2038570"/>
            <a:ext cx="1366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b="1" dirty="0"/>
              <a:t>إغاثةُ المنكوبينَ في الحوادثِ </a:t>
            </a:r>
            <a:endParaRPr lang="ar-AE" dirty="0"/>
          </a:p>
        </p:txBody>
      </p:sp>
      <p:sp>
        <p:nvSpPr>
          <p:cNvPr id="6" name="مستطيل 5"/>
          <p:cNvSpPr/>
          <p:nvPr/>
        </p:nvSpPr>
        <p:spPr>
          <a:xfrm>
            <a:off x="3903406" y="2018906"/>
            <a:ext cx="1366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b="1" dirty="0"/>
              <a:t>تيسيرُ المهورِ</a:t>
            </a:r>
            <a:endParaRPr lang="ar-AE" dirty="0"/>
          </a:p>
        </p:txBody>
      </p:sp>
      <p:sp>
        <p:nvSpPr>
          <p:cNvPr id="7" name="مستطيل 6"/>
          <p:cNvSpPr/>
          <p:nvPr/>
        </p:nvSpPr>
        <p:spPr>
          <a:xfrm>
            <a:off x="2563118" y="2018906"/>
            <a:ext cx="1366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b="1" dirty="0"/>
              <a:t>حقُّ الابتكارِ والاختراعِ</a:t>
            </a:r>
            <a:endParaRPr lang="ar-AE" dirty="0"/>
          </a:p>
        </p:txBody>
      </p:sp>
      <p:sp>
        <p:nvSpPr>
          <p:cNvPr id="8" name="مستطيل 7"/>
          <p:cNvSpPr/>
          <p:nvPr/>
        </p:nvSpPr>
        <p:spPr>
          <a:xfrm>
            <a:off x="1142499" y="1980271"/>
            <a:ext cx="1391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b="1" dirty="0"/>
              <a:t>توفيرُ فرصِ عملٍ للعاطلينَ </a:t>
            </a:r>
            <a:endParaRPr lang="ar-AE" dirty="0"/>
          </a:p>
        </p:txBody>
      </p:sp>
      <p:sp>
        <p:nvSpPr>
          <p:cNvPr id="9" name="مستطيل 8"/>
          <p:cNvSpPr/>
          <p:nvPr/>
        </p:nvSpPr>
        <p:spPr>
          <a:xfrm>
            <a:off x="2231923" y="3130402"/>
            <a:ext cx="19861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AE" sz="1600" b="1" dirty="0"/>
              <a:t>حفظُ النّفسِ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AE" sz="1600" b="1" dirty="0"/>
              <a:t>حفظُ النّسلِ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AE" sz="1600" b="1" dirty="0"/>
              <a:t>حفظُ الدّينِ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AE" sz="1600" b="1" dirty="0"/>
              <a:t>حفظُ المالِ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AE" sz="1600" b="1" dirty="0"/>
              <a:t>حفظُ العقلِ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0" y="4548393"/>
            <a:ext cx="8146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غرس الإيمان في النفوس وتربية المجتمع على تطبيق الإسلام في الحياة</a:t>
            </a:r>
          </a:p>
        </p:txBody>
      </p:sp>
    </p:spTree>
    <p:extLst>
      <p:ext uri="{BB962C8B-B14F-4D97-AF65-F5344CB8AC3E}">
        <p14:creationId xmlns="" xmlns:p14="http://schemas.microsoft.com/office/powerpoint/2010/main" val="114409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69"/>
          <a:stretch>
            <a:fillRect/>
          </a:stretch>
        </p:blipFill>
        <p:spPr>
          <a:xfrm>
            <a:off x="-1585" y="464234"/>
            <a:ext cx="9145586" cy="6393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805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69" t="18667" r="5999" b="71692"/>
          <a:stretch>
            <a:fillRect/>
          </a:stretch>
        </p:blipFill>
        <p:spPr>
          <a:xfrm>
            <a:off x="815926" y="2293034"/>
            <a:ext cx="7666892" cy="24759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0458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538"/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49180" y="3966476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عبادة الله تعالى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581079" y="4202009"/>
            <a:ext cx="1292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اعمار الأرض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31520" y="4605030"/>
            <a:ext cx="2698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اختبار الانسان  والعمل الصالح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833583"/>
            <a:ext cx="910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أَيْ إِلَّا لِآمُرُهُمْ بِعِبَادَتِي وَأَبْتَلِيهِمْ أَيْ أَخْتَبِرُهُمْ بِالتَّكَالِيفِ، ثُمَّ أُجَازِيهِمْ عَلَى أَعْمَالِهِمْ، إِنْ خَيْرًا فَخَيْرٌ وَإِنْ شَرًّا فَشَرٌّ</a:t>
            </a:r>
          </a:p>
        </p:txBody>
      </p:sp>
    </p:spTree>
    <p:extLst>
      <p:ext uri="{BB962C8B-B14F-4D97-AF65-F5344CB8AC3E}">
        <p14:creationId xmlns="" xmlns:p14="http://schemas.microsoft.com/office/powerpoint/2010/main" val="20458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00"/>
          <a:stretch>
            <a:fillRect/>
          </a:stretch>
        </p:blipFill>
        <p:spPr>
          <a:xfrm>
            <a:off x="-1585" y="548640"/>
            <a:ext cx="9145586" cy="6309360"/>
          </a:xfrm>
          <a:prstGeom prst="rect">
            <a:avLst/>
          </a:prstGeom>
        </p:spPr>
      </p:pic>
      <p:sp>
        <p:nvSpPr>
          <p:cNvPr id="3" name="مستطيل: زوايا مستديرة 2"/>
          <p:cNvSpPr/>
          <p:nvPr/>
        </p:nvSpPr>
        <p:spPr>
          <a:xfrm>
            <a:off x="6440130" y="973395"/>
            <a:ext cx="2212258" cy="363793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مستطيل: زوايا مستديرة 3"/>
          <p:cNvSpPr/>
          <p:nvPr/>
        </p:nvSpPr>
        <p:spPr>
          <a:xfrm>
            <a:off x="3077497" y="1784557"/>
            <a:ext cx="5471653" cy="6145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ستطيل 4"/>
          <p:cNvSpPr/>
          <p:nvPr/>
        </p:nvSpPr>
        <p:spPr>
          <a:xfrm>
            <a:off x="1065555" y="3429000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القياسُ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47469" y="3888102"/>
            <a:ext cx="224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المصالحُ المرسلةُ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65155" y="4347204"/>
            <a:ext cx="1462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سدُّ الذّرائعِ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35080" y="4747314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الضّرورةُ</a:t>
            </a:r>
          </a:p>
        </p:txBody>
      </p:sp>
    </p:spTree>
    <p:extLst>
      <p:ext uri="{BB962C8B-B14F-4D97-AF65-F5344CB8AC3E}">
        <p14:creationId xmlns="" xmlns:p14="http://schemas.microsoft.com/office/powerpoint/2010/main" val="7027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79"/>
          <a:stretch>
            <a:fillRect/>
          </a:stretch>
        </p:blipFill>
        <p:spPr>
          <a:xfrm>
            <a:off x="-1585" y="492369"/>
            <a:ext cx="9145586" cy="6365631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628520" y="2487251"/>
            <a:ext cx="223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>
                <a:solidFill>
                  <a:srgbClr val="0000FF"/>
                </a:solidFill>
              </a:rPr>
              <a:t>أن الضرورة تمنع الضرر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312125" y="4330800"/>
            <a:ext cx="3328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>
                <a:solidFill>
                  <a:srgbClr val="0000FF"/>
                </a:solidFill>
              </a:rPr>
              <a:t>هي التي لا تستقيم حياة الإنسان إلا بها</a:t>
            </a:r>
          </a:p>
        </p:txBody>
      </p:sp>
    </p:spTree>
    <p:extLst>
      <p:ext uri="{BB962C8B-B14F-4D97-AF65-F5344CB8AC3E}">
        <p14:creationId xmlns="" xmlns:p14="http://schemas.microsoft.com/office/powerpoint/2010/main" val="24083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00"/>
          <a:stretch>
            <a:fillRect/>
          </a:stretch>
        </p:blipFill>
        <p:spPr>
          <a:xfrm>
            <a:off x="-1585" y="548640"/>
            <a:ext cx="9145586" cy="630936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880482" y="2487250"/>
            <a:ext cx="2366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أَلَّا تُشْرِكُوا بِهِ شَيْئًا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278795" y="2926688"/>
            <a:ext cx="4881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وَلَا تَقْتُلُوا النَّفْسَ الَّتِي حَرَّمَ اللَّهُ إِلَّا بِالْحَقِّ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75235" y="3657289"/>
            <a:ext cx="5674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وَلَا تَقْتُلُوا أَوْلَادَكُمْ مِنْ إِمْلَاقٍ نَحْنُ نَرْزُقُكُمْ وَإِيَّاهُمْ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-700795" y="4136055"/>
            <a:ext cx="6878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وَلَا تَقْرَبُوا مَالَ الْيَتِيمِ إِلَّا بِالَّتِي هِيَ أَحْسَنُ حَتَّى يَبْلُغَ أَشُدَّهُ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501010" y="4657479"/>
            <a:ext cx="5623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انعدام الأمن وانتشار الجريمة وانتهاك الحرمات.</a:t>
            </a:r>
          </a:p>
        </p:txBody>
      </p:sp>
    </p:spTree>
    <p:extLst>
      <p:ext uri="{BB962C8B-B14F-4D97-AF65-F5344CB8AC3E}">
        <p14:creationId xmlns="" xmlns:p14="http://schemas.microsoft.com/office/powerpoint/2010/main" val="27012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74"/>
          <a:stretch>
            <a:fillRect/>
          </a:stretch>
        </p:blipFill>
        <p:spPr>
          <a:xfrm>
            <a:off x="-1585" y="478302"/>
            <a:ext cx="9145586" cy="637969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689196" y="967183"/>
            <a:ext cx="1989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1600" b="1" dirty="0"/>
              <a:t>قيامها وقيام أركانها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33046" y="928468"/>
            <a:ext cx="1963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منع الضرر عنها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041017" y="1230234"/>
            <a:ext cx="5142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مثال النفس:</a:t>
            </a:r>
          </a:p>
          <a:p>
            <a:pPr algn="r" rtl="1"/>
            <a:r>
              <a:rPr lang="ar-AE" sz="1600" b="1" dirty="0"/>
              <a:t>الوجود توفير الغذاء والسكن والعلاج.</a:t>
            </a:r>
          </a:p>
          <a:p>
            <a:pPr algn="r" rtl="1"/>
            <a:r>
              <a:rPr lang="ar-AE" sz="1600" b="1" dirty="0"/>
              <a:t>الحماية: منع الاعتداء على حياتها وتوفير الأمن لها.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-1585" y="5761392"/>
            <a:ext cx="8171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- خدمات الوقف                   - خدمات المساجد</a:t>
            </a:r>
          </a:p>
          <a:p>
            <a:pPr algn="r" rtl="1"/>
            <a:r>
              <a:rPr lang="ar-AE" sz="2000" b="1" dirty="0"/>
              <a:t>- خدمات تحفيظ القران           - خدمات بحوث واصدارات الهيئة </a:t>
            </a:r>
          </a:p>
          <a:p>
            <a:pPr algn="r" rtl="1"/>
            <a:r>
              <a:rPr lang="ar-AE" sz="2000" b="1" dirty="0"/>
              <a:t>- خدمات الوعظ</a:t>
            </a:r>
          </a:p>
        </p:txBody>
      </p:sp>
    </p:spTree>
    <p:extLst>
      <p:ext uri="{BB962C8B-B14F-4D97-AF65-F5344CB8AC3E}">
        <p14:creationId xmlns="" xmlns:p14="http://schemas.microsoft.com/office/powerpoint/2010/main" val="424117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90"/>
          <a:stretch>
            <a:fillRect/>
          </a:stretch>
        </p:blipFill>
        <p:spPr>
          <a:xfrm>
            <a:off x="-1585" y="520505"/>
            <a:ext cx="9145586" cy="6337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980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74"/>
          <a:stretch>
            <a:fillRect/>
          </a:stretch>
        </p:blipFill>
        <p:spPr>
          <a:xfrm>
            <a:off x="-1585" y="478302"/>
            <a:ext cx="9145586" cy="637969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556387" y="3774434"/>
            <a:ext cx="4871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000" b="1" dirty="0"/>
              <a:t>الخلود في النار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000" b="1" dirty="0"/>
              <a:t>حرمان المجتمع من الانتفاع بطاقات المنتحر ومواهبه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000" b="1" dirty="0"/>
              <a:t>عدم الرضا بقضاء الله تعالى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507993" y="5476258"/>
            <a:ext cx="2082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التهور و السرعة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871018" y="5495922"/>
            <a:ext cx="3504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الالتزام بقانون السير والسلامة المرورية</a:t>
            </a:r>
          </a:p>
        </p:txBody>
      </p:sp>
    </p:spTree>
    <p:extLst>
      <p:ext uri="{BB962C8B-B14F-4D97-AF65-F5344CB8AC3E}">
        <p14:creationId xmlns="" xmlns:p14="http://schemas.microsoft.com/office/powerpoint/2010/main" val="40100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213</TotalTime>
  <Words>405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غازي حسين حاج جنيد</dc:creator>
  <cp:lastModifiedBy>win10</cp:lastModifiedBy>
  <cp:revision>8</cp:revision>
  <dcterms:created xsi:type="dcterms:W3CDTF">2016-11-14T15:49:19Z</dcterms:created>
  <dcterms:modified xsi:type="dcterms:W3CDTF">2020-05-05T21:32:57Z</dcterms:modified>
</cp:coreProperties>
</file>