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 snapToGrid="0">
      <p:cViewPr varScale="1">
        <p:scale>
          <a:sx n="68" d="100"/>
          <a:sy n="68" d="100"/>
        </p:scale>
        <p:origin x="-76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D9254F-6673-47E9-A2EE-5F8501BE733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A0FF9BA-22B3-4808-AD5E-D4D32CE23D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866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254F-6673-47E9-A2EE-5F8501BE733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9BA-22B3-4808-AD5E-D4D32CE23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32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254F-6673-47E9-A2EE-5F8501BE733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9BA-22B3-4808-AD5E-D4D32CE23D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7545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254F-6673-47E9-A2EE-5F8501BE733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9BA-22B3-4808-AD5E-D4D32CE23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6763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254F-6673-47E9-A2EE-5F8501BE733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9BA-22B3-4808-AD5E-D4D32CE23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0973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254F-6673-47E9-A2EE-5F8501BE733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9BA-22B3-4808-AD5E-D4D32CE23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2508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254F-6673-47E9-A2EE-5F8501BE733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9BA-22B3-4808-AD5E-D4D32CE23D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15260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254F-6673-47E9-A2EE-5F8501BE733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9BA-22B3-4808-AD5E-D4D32CE23D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4135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254F-6673-47E9-A2EE-5F8501BE733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9BA-22B3-4808-AD5E-D4D32CE23D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712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254F-6673-47E9-A2EE-5F8501BE733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9BA-22B3-4808-AD5E-D4D32CE23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35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254F-6673-47E9-A2EE-5F8501BE733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9BA-22B3-4808-AD5E-D4D32CE23D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552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254F-6673-47E9-A2EE-5F8501BE733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9BA-22B3-4808-AD5E-D4D32CE23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84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254F-6673-47E9-A2EE-5F8501BE733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9BA-22B3-4808-AD5E-D4D32CE23D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125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254F-6673-47E9-A2EE-5F8501BE733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9BA-22B3-4808-AD5E-D4D32CE23D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316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254F-6673-47E9-A2EE-5F8501BE733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9BA-22B3-4808-AD5E-D4D32CE23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933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254F-6673-47E9-A2EE-5F8501BE733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9BA-22B3-4808-AD5E-D4D32CE23D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06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254F-6673-47E9-A2EE-5F8501BE733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FF9BA-22B3-4808-AD5E-D4D32CE23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22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D9254F-6673-47E9-A2EE-5F8501BE733E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0FF9BA-22B3-4808-AD5E-D4D32CE23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47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8" t="53867" r="13667" b="13600"/>
          <a:stretch>
            <a:fillRect/>
          </a:stretch>
        </p:blipFill>
        <p:spPr>
          <a:xfrm>
            <a:off x="1631853" y="2602523"/>
            <a:ext cx="8637563" cy="17162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425456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80010" y="969773"/>
            <a:ext cx="1146512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200" b="1" dirty="0">
                <a:cs typeface="+mj-cs"/>
              </a:rPr>
              <a:t>لأنه أسهل الزيوت هضما وأنفعه للجسم ومصدر بركته.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80010" y="2768613"/>
            <a:ext cx="1146512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200" b="1" dirty="0">
                <a:cs typeface="+mj-cs"/>
              </a:rPr>
              <a:t>أن التوازن في تناول الطعام والشراب فيه وقاية للجسم من الأمراض 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380010" y="4054525"/>
            <a:ext cx="1146512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200" b="1" dirty="0">
                <a:cs typeface="+mj-cs"/>
              </a:rPr>
              <a:t>لما ينتج عنه  العديد من أنواع البكتريا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80010" y="6062629"/>
            <a:ext cx="1146512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200" b="1" dirty="0">
                <a:cs typeface="+mj-cs"/>
              </a:rPr>
              <a:t>أن الدقيق الكامل غني بالألياف والعناصر الغذائية الهامة للجسم </a:t>
            </a:r>
          </a:p>
        </p:txBody>
      </p:sp>
    </p:spTree>
    <p:extLst>
      <p:ext uri="{BB962C8B-B14F-4D97-AF65-F5344CB8AC3E}">
        <p14:creationId xmlns:p14="http://schemas.microsoft.com/office/powerpoint/2010/main" xmlns="" val="159226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-1" y="2053654"/>
            <a:ext cx="1064759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800" b="1" dirty="0">
                <a:solidFill>
                  <a:schemeClr val="tx1"/>
                </a:solidFill>
                <a:cs typeface="+mj-cs"/>
              </a:rPr>
              <a:t>عن ابن عمر </a:t>
            </a:r>
            <a:r>
              <a:rPr lang="ar-AE" sz="2800" b="1" dirty="0">
                <a:solidFill>
                  <a:schemeClr val="tx1"/>
                </a:solidFill>
                <a:cs typeface="+mj-cs"/>
                <a:sym typeface="AGA Arabesque" panose="05010101010101010101" pitchFamily="2" charset="2"/>
              </a:rPr>
              <a:t> </a:t>
            </a:r>
            <a:r>
              <a:rPr lang="ar-AE" sz="2800" b="1" dirty="0">
                <a:solidFill>
                  <a:schemeClr val="tx1"/>
                </a:solidFill>
                <a:cs typeface="+mj-cs"/>
              </a:rPr>
              <a:t>قال :أتي النبي </a:t>
            </a:r>
            <a:r>
              <a:rPr lang="ar-AE" sz="2800" b="1" dirty="0">
                <a:solidFill>
                  <a:schemeClr val="tx1"/>
                </a:solidFill>
                <a:cs typeface="+mj-cs"/>
                <a:sym typeface="AGA Arabesque" panose="05010101010101010101" pitchFamily="2" charset="2"/>
              </a:rPr>
              <a:t></a:t>
            </a:r>
            <a:r>
              <a:rPr lang="ar-AE" sz="2800" b="1" dirty="0">
                <a:solidFill>
                  <a:schemeClr val="tx1"/>
                </a:solidFill>
                <a:cs typeface="+mj-cs"/>
              </a:rPr>
              <a:t>بجبنة في تبوك فدعا بسكين فسمى وقطع.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2697224"/>
            <a:ext cx="1092943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800" b="1" dirty="0">
                <a:solidFill>
                  <a:schemeClr val="tx1"/>
                </a:solidFill>
                <a:cs typeface="+mj-cs"/>
              </a:rPr>
              <a:t>الجبن: غذاء متكامل يحوي كل العناصر الغذائية ويسهل الهضم وملين للمعدة 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0" y="5625280"/>
            <a:ext cx="1155793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200" b="1" dirty="0">
                <a:solidFill>
                  <a:schemeClr val="tx1"/>
                </a:solidFill>
                <a:cs typeface="+mj-cs"/>
              </a:rPr>
              <a:t>تصرف صحي خاطئ/ مشاكل في الجهاز الهضمي ، زيادة الوزن ، السكري..</a:t>
            </a:r>
          </a:p>
        </p:txBody>
      </p:sp>
    </p:spTree>
    <p:extLst>
      <p:ext uri="{BB962C8B-B14F-4D97-AF65-F5344CB8AC3E}">
        <p14:creationId xmlns:p14="http://schemas.microsoft.com/office/powerpoint/2010/main" xmlns="" val="345481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59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3669643"/>
            <a:ext cx="1152472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600" b="1" dirty="0">
                <a:cs typeface="+mj-cs"/>
              </a:rPr>
              <a:t>الحفاظ على النظافة الشخصية والمظهر المناسب.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" y="6003600"/>
            <a:ext cx="1143593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600" b="1" dirty="0">
                <a:cs typeface="+mj-cs"/>
              </a:rPr>
              <a:t>الاهتمام بنظافة البيئة.</a:t>
            </a:r>
          </a:p>
        </p:txBody>
      </p:sp>
    </p:spTree>
    <p:extLst>
      <p:ext uri="{BB962C8B-B14F-4D97-AF65-F5344CB8AC3E}">
        <p14:creationId xmlns:p14="http://schemas.microsoft.com/office/powerpoint/2010/main" xmlns="" val="26807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2022256"/>
            <a:ext cx="1180407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800" b="1" dirty="0">
                <a:solidFill>
                  <a:schemeClr val="tx1"/>
                </a:solidFill>
                <a:cs typeface="+mj-cs"/>
              </a:rPr>
              <a:t>الاهتمام بنظافة الجسد عامة.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3429000"/>
            <a:ext cx="1180407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800" b="1" dirty="0">
                <a:solidFill>
                  <a:schemeClr val="tx1"/>
                </a:solidFill>
                <a:cs typeface="+mj-cs"/>
              </a:rPr>
              <a:t>الاهتمام بنظافة أعضاء الجسم بالوضوء.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" y="5643444"/>
            <a:ext cx="1085148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800" b="1" dirty="0">
                <a:solidFill>
                  <a:schemeClr val="tx1"/>
                </a:solidFill>
                <a:cs typeface="+mj-cs"/>
              </a:rPr>
              <a:t>قال </a:t>
            </a:r>
            <a:r>
              <a:rPr lang="ar-AE" sz="2800" b="1" dirty="0">
                <a:solidFill>
                  <a:schemeClr val="tx1"/>
                </a:solidFill>
                <a:cs typeface="+mj-cs"/>
                <a:sym typeface="AGA Arabesque" panose="05010101010101010101" pitchFamily="2" charset="2"/>
              </a:rPr>
              <a:t> </a:t>
            </a:r>
            <a:r>
              <a:rPr lang="ar-AE" sz="2800" b="1" dirty="0">
                <a:solidFill>
                  <a:schemeClr val="tx1"/>
                </a:solidFill>
                <a:cs typeface="+mj-cs"/>
              </a:rPr>
              <a:t>(( لولا أن أشق على أمتي لأمرتهم بالسواك عند كل وضوء ))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0" y="6250722"/>
            <a:ext cx="1028690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800" b="1" dirty="0">
                <a:solidFill>
                  <a:schemeClr val="tx1"/>
                </a:solidFill>
                <a:cs typeface="+mj-cs"/>
              </a:rPr>
              <a:t>الاهتمام بنظافة الفم .</a:t>
            </a:r>
          </a:p>
        </p:txBody>
      </p:sp>
    </p:spTree>
    <p:extLst>
      <p:ext uri="{BB962C8B-B14F-4D97-AF65-F5344CB8AC3E}">
        <p14:creationId xmlns:p14="http://schemas.microsoft.com/office/powerpoint/2010/main" xmlns="" val="65785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1656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1581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13757" y="5404357"/>
            <a:ext cx="606829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200" b="1" dirty="0">
                <a:solidFill>
                  <a:schemeClr val="tx1"/>
                </a:solidFill>
                <a:cs typeface="+mj-cs"/>
              </a:rPr>
              <a:t>تجنب الأمراض التي تنتقل</a:t>
            </a:r>
          </a:p>
          <a:p>
            <a:pPr algn="ctr" rtl="1"/>
            <a:r>
              <a:rPr lang="ar-AE" sz="3200" b="1" dirty="0">
                <a:solidFill>
                  <a:schemeClr val="tx1"/>
                </a:solidFill>
                <a:cs typeface="+mj-cs"/>
              </a:rPr>
              <a:t>عن طريق الهواء. </a:t>
            </a:r>
          </a:p>
        </p:txBody>
      </p:sp>
    </p:spTree>
    <p:extLst>
      <p:ext uri="{BB962C8B-B14F-4D97-AF65-F5344CB8AC3E}">
        <p14:creationId xmlns:p14="http://schemas.microsoft.com/office/powerpoint/2010/main" xmlns="" val="21469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39269" y="64372"/>
            <a:ext cx="597864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600" b="1" dirty="0">
                <a:cs typeface="+mj-cs"/>
              </a:rPr>
              <a:t>التغريب وعدم الاقتصار على</a:t>
            </a:r>
          </a:p>
          <a:p>
            <a:pPr algn="ctr" rtl="1"/>
            <a:r>
              <a:rPr lang="ar-AE" sz="3600" b="1" dirty="0">
                <a:cs typeface="+mj-cs"/>
              </a:rPr>
              <a:t>الزواج من الأقارب تجنبا للأمراض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39269" y="1717992"/>
            <a:ext cx="597864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600" b="1" dirty="0">
                <a:cs typeface="+mj-cs"/>
              </a:rPr>
              <a:t>الوقاية من الكوارث ومنع </a:t>
            </a:r>
          </a:p>
          <a:p>
            <a:pPr algn="ctr" rtl="1"/>
            <a:r>
              <a:rPr lang="ar-AE" sz="3600" b="1" dirty="0">
                <a:cs typeface="+mj-cs"/>
              </a:rPr>
              <a:t>الأسباب التي تؤدي للحرائق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39269" y="3347862"/>
            <a:ext cx="597864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600" b="1" dirty="0">
                <a:cs typeface="+mj-cs"/>
              </a:rPr>
              <a:t>الوقاية من تلويث الماء والبيئة. </a:t>
            </a:r>
          </a:p>
        </p:txBody>
      </p:sp>
    </p:spTree>
    <p:extLst>
      <p:ext uri="{BB962C8B-B14F-4D97-AF65-F5344CB8AC3E}">
        <p14:creationId xmlns:p14="http://schemas.microsoft.com/office/powerpoint/2010/main" xmlns="" val="225054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767696" y="6024245"/>
            <a:ext cx="12121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rtl="1"/>
            <a:r>
              <a:rPr lang="ar-AE" sz="3600" b="1" dirty="0">
                <a:cs typeface="+mj-cs"/>
              </a:rPr>
              <a:t>الرماية</a:t>
            </a:r>
          </a:p>
        </p:txBody>
      </p:sp>
    </p:spTree>
    <p:extLst>
      <p:ext uri="{BB962C8B-B14F-4D97-AF65-F5344CB8AC3E}">
        <p14:creationId xmlns:p14="http://schemas.microsoft.com/office/powerpoint/2010/main" xmlns="" val="34321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332" y="858129"/>
            <a:ext cx="10339754" cy="51065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886964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947778" y="499623"/>
            <a:ext cx="21002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rtl="1"/>
            <a:r>
              <a:rPr lang="ar-AE" sz="3600" b="1" dirty="0">
                <a:solidFill>
                  <a:schemeClr val="tx1"/>
                </a:solidFill>
                <a:cs typeface="+mj-cs"/>
              </a:rPr>
              <a:t>ركوب الخيل.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947778" y="1938038"/>
            <a:ext cx="235032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600" b="1" dirty="0">
                <a:solidFill>
                  <a:schemeClr val="tx1"/>
                </a:solidFill>
                <a:cs typeface="+mj-cs"/>
              </a:rPr>
              <a:t>الجري.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5947778" y="3047135"/>
            <a:ext cx="223009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600" b="1" dirty="0">
                <a:solidFill>
                  <a:schemeClr val="tx1"/>
                </a:solidFill>
                <a:cs typeface="+mj-cs"/>
              </a:rPr>
              <a:t>المصارعة.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5947778" y="4156232"/>
            <a:ext cx="223009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600" b="1" dirty="0">
                <a:solidFill>
                  <a:schemeClr val="tx1"/>
                </a:solidFill>
                <a:cs typeface="+mj-cs"/>
              </a:rPr>
              <a:t>رفع الأثقال.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53696" y="6020555"/>
            <a:ext cx="1031243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rtl="1"/>
            <a:r>
              <a:rPr lang="ar-AE" sz="3200" b="1" dirty="0">
                <a:solidFill>
                  <a:schemeClr val="tx1"/>
                </a:solidFill>
                <a:cs typeface="+mj-cs"/>
              </a:rPr>
              <a:t>تحسين اللياقة ، قوة البنيان، الحماية من أمراض الشيخوخة، الصحة النفسية </a:t>
            </a:r>
          </a:p>
        </p:txBody>
      </p:sp>
    </p:spTree>
    <p:extLst>
      <p:ext uri="{BB962C8B-B14F-4D97-AF65-F5344CB8AC3E}">
        <p14:creationId xmlns:p14="http://schemas.microsoft.com/office/powerpoint/2010/main" xmlns="" val="27680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867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34463" y="1169611"/>
            <a:ext cx="114083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600" b="1" dirty="0">
                <a:cs typeface="+mj-cs"/>
              </a:rPr>
              <a:t>الحث على التداوي والبحث عن أدوية للأمراض.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34462" y="2206709"/>
            <a:ext cx="113252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600" b="1" dirty="0">
                <a:cs typeface="+mj-cs"/>
              </a:rPr>
              <a:t>على مشيئة الله </a:t>
            </a:r>
            <a:r>
              <a:rPr lang="ar-AE" sz="3600" b="1" dirty="0" smtClean="0">
                <a:cs typeface="+mj-cs"/>
                <a:sym typeface="AGA Arabesque" panose="05010101010101010101" pitchFamily="2" charset="2"/>
              </a:rPr>
              <a:t>.</a:t>
            </a:r>
            <a:endParaRPr lang="ar-AE" sz="3600" b="1" dirty="0" smtClean="0"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34462" y="4272355"/>
            <a:ext cx="113252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600" b="1" dirty="0">
                <a:cs typeface="+mj-cs"/>
              </a:rPr>
              <a:t>غير صحيح لأن الله ما أنزل داء إلا جعل له دواء.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34461" y="6177990"/>
            <a:ext cx="1140835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400" b="1" dirty="0">
                <a:cs typeface="+mj-cs"/>
              </a:rPr>
              <a:t>الأمراض إنما هي أسباب بيد الله و عدم الوقاية منها إنما هو تواكل ويأس من رحمة الله. </a:t>
            </a:r>
          </a:p>
        </p:txBody>
      </p:sp>
    </p:spTree>
    <p:extLst>
      <p:ext uri="{BB962C8B-B14F-4D97-AF65-F5344CB8AC3E}">
        <p14:creationId xmlns:p14="http://schemas.microsoft.com/office/powerpoint/2010/main" xmlns="" val="278421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271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4723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2020146"/>
            <a:ext cx="113053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400" b="1" dirty="0">
                <a:cs typeface="+mj-cs"/>
              </a:rPr>
              <a:t>الطمأنينة والسكينة والاستقرار.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2828490"/>
            <a:ext cx="1130530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24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</a:lstStyle>
          <a:p>
            <a:r>
              <a:rPr lang="ar-AE" dirty="0">
                <a:solidFill>
                  <a:schemeClr val="tx1"/>
                </a:solidFill>
                <a:cs typeface="+mj-cs"/>
              </a:rPr>
              <a:t>الرضى بقدر الله والقناعة.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0" y="4501957"/>
            <a:ext cx="1130530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24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</a:lstStyle>
          <a:p>
            <a:r>
              <a:rPr lang="ar-AE" dirty="0">
                <a:solidFill>
                  <a:schemeClr val="tx1"/>
                </a:solidFill>
                <a:cs typeface="+mj-cs"/>
              </a:rPr>
              <a:t>ضبط النفس وعدم الانفعال.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0" y="5988026"/>
            <a:ext cx="1038869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24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</a:lstStyle>
          <a:p>
            <a:r>
              <a:rPr lang="ar-AE" dirty="0">
                <a:solidFill>
                  <a:schemeClr val="tx1"/>
                </a:solidFill>
                <a:cs typeface="+mj-cs"/>
              </a:rPr>
              <a:t>قال رسول الله </a:t>
            </a:r>
            <a:r>
              <a:rPr lang="ar-AE" dirty="0">
                <a:solidFill>
                  <a:schemeClr val="tx1"/>
                </a:solidFill>
                <a:cs typeface="+mj-cs"/>
                <a:sym typeface="AGA Arabesque" panose="05010101010101010101" pitchFamily="2" charset="2"/>
              </a:rPr>
              <a:t></a:t>
            </a:r>
            <a:r>
              <a:rPr lang="ar-AE" dirty="0">
                <a:solidFill>
                  <a:schemeClr val="tx1"/>
                </a:solidFill>
                <a:cs typeface="+mj-cs"/>
              </a:rPr>
              <a:t>: ( ألا كُلّكُم راعٍ ، وكلّكُم مسئولٌ عن رعيّتهِ ...)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0" y="6401148"/>
            <a:ext cx="1038869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24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</a:lstStyle>
          <a:p>
            <a:r>
              <a:rPr lang="ar-AE" dirty="0">
                <a:solidFill>
                  <a:schemeClr val="tx1"/>
                </a:solidFill>
                <a:cs typeface="+mj-cs"/>
              </a:rPr>
              <a:t>الشعور بالمسؤولية والتزامها والمحافظة عليها</a:t>
            </a:r>
          </a:p>
        </p:txBody>
      </p:sp>
    </p:spTree>
    <p:extLst>
      <p:ext uri="{BB962C8B-B14F-4D97-AF65-F5344CB8AC3E}">
        <p14:creationId xmlns:p14="http://schemas.microsoft.com/office/powerpoint/2010/main" xmlns="" val="217617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468" y="829995"/>
            <a:ext cx="10339754" cy="52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365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769264" y="3252615"/>
            <a:ext cx="314415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200" b="1" dirty="0">
                <a:solidFill>
                  <a:schemeClr val="tx1"/>
                </a:solidFill>
                <a:cs typeface="+mj-cs"/>
              </a:rPr>
              <a:t>حفظ الصحة واجب شرعي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3994941" y="3140071"/>
            <a:ext cx="3391511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400" b="1" dirty="0">
                <a:solidFill>
                  <a:schemeClr val="tx1"/>
                </a:solidFill>
                <a:cs typeface="+mj-cs"/>
              </a:rPr>
              <a:t>السلامة والمعافاة بدنيا </a:t>
            </a:r>
          </a:p>
          <a:p>
            <a:pPr algn="ctr" rtl="1"/>
            <a:r>
              <a:rPr lang="ar-AE" sz="2400" b="1" dirty="0">
                <a:solidFill>
                  <a:schemeClr val="tx1"/>
                </a:solidFill>
                <a:cs typeface="+mj-cs"/>
              </a:rPr>
              <a:t>ونفسيا وعقليا واجتماعيا </a:t>
            </a:r>
          </a:p>
          <a:p>
            <a:pPr algn="ctr" rtl="1"/>
            <a:r>
              <a:rPr lang="ar-AE" sz="2400" b="1" dirty="0">
                <a:solidFill>
                  <a:schemeClr val="tx1"/>
                </a:solidFill>
                <a:cs typeface="+mj-cs"/>
              </a:rPr>
              <a:t>،وليس مجرد انتفاء </a:t>
            </a:r>
          </a:p>
          <a:p>
            <a:pPr algn="ctr" rtl="1"/>
            <a:r>
              <a:rPr lang="ar-AE" sz="2400" b="1" dirty="0">
                <a:solidFill>
                  <a:schemeClr val="tx1"/>
                </a:solidFill>
                <a:cs typeface="+mj-cs"/>
              </a:rPr>
              <a:t>المرض والعجز.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946495" y="4709731"/>
            <a:ext cx="343995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000" b="1" dirty="0">
                <a:solidFill>
                  <a:schemeClr val="tx1"/>
                </a:solidFill>
                <a:cs typeface="+mj-cs"/>
              </a:rPr>
              <a:t>الارتقاء بالسلوكيات الصحية</a:t>
            </a:r>
          </a:p>
          <a:p>
            <a:pPr algn="ctr" rtl="1"/>
            <a:r>
              <a:rPr lang="ar-AE" sz="2000" b="1" dirty="0">
                <a:solidFill>
                  <a:schemeClr val="tx1"/>
                </a:solidFill>
                <a:cs typeface="+mj-cs"/>
              </a:rPr>
              <a:t>و دعمها، وتوفير الظروف </a:t>
            </a:r>
          </a:p>
          <a:p>
            <a:pPr algn="ctr" rtl="1"/>
            <a:r>
              <a:rPr lang="ar-AE" sz="2000" b="1" dirty="0">
                <a:solidFill>
                  <a:schemeClr val="tx1"/>
                </a:solidFill>
                <a:cs typeface="+mj-cs"/>
              </a:rPr>
              <a:t>المناسبة لها مثل ( الوقاية ،</a:t>
            </a:r>
          </a:p>
          <a:p>
            <a:pPr algn="ctr" rtl="1"/>
            <a:r>
              <a:rPr lang="ar-AE" sz="2000" b="1" dirty="0">
                <a:solidFill>
                  <a:schemeClr val="tx1"/>
                </a:solidFill>
                <a:cs typeface="+mj-cs"/>
              </a:rPr>
              <a:t>والحماية والرعاية ،والعلاج)..  </a:t>
            </a:r>
          </a:p>
        </p:txBody>
      </p:sp>
    </p:spTree>
    <p:extLst>
      <p:ext uri="{BB962C8B-B14F-4D97-AF65-F5344CB8AC3E}">
        <p14:creationId xmlns:p14="http://schemas.microsoft.com/office/powerpoint/2010/main" xmlns="" val="2558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49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468" y="815926"/>
            <a:ext cx="10339754" cy="524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3014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89971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1484818"/>
            <a:ext cx="1108534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400" b="1" dirty="0">
                <a:cs typeface="+mj-cs"/>
              </a:rPr>
              <a:t>قال رسول الله  </a:t>
            </a:r>
            <a:r>
              <a:rPr lang="ar-AE" sz="2400" b="1" dirty="0">
                <a:cs typeface="+mj-cs"/>
                <a:sym typeface="AGA Arabesque" panose="05010101010101010101" pitchFamily="2" charset="2"/>
              </a:rPr>
              <a:t> </a:t>
            </a:r>
            <a:r>
              <a:rPr lang="ar-AE" sz="2400" b="1" dirty="0">
                <a:cs typeface="+mj-cs"/>
              </a:rPr>
              <a:t>خمس من الفطرة : الاستحداد والختان وقص الشارب ونتف الإبط وتقليم الأظافر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2426104"/>
            <a:ext cx="1104412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800" b="1" dirty="0">
                <a:cs typeface="+mj-cs"/>
              </a:rPr>
              <a:t>قال رسول الله </a:t>
            </a:r>
            <a:r>
              <a:rPr lang="ar-AE" sz="2800" b="1" dirty="0">
                <a:cs typeface="+mj-cs"/>
                <a:sym typeface="AGA Arabesque" panose="05010101010101010101" pitchFamily="2" charset="2"/>
              </a:rPr>
              <a:t></a:t>
            </a:r>
            <a:r>
              <a:rPr lang="ar-AE" sz="2800" b="1" dirty="0">
                <a:cs typeface="+mj-cs"/>
              </a:rPr>
              <a:t>(( لولا أن أشق على أمتي لأمرتهم بالسواك عند كل وضوء )) 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" y="3428945"/>
            <a:ext cx="11044128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400" b="1" dirty="0">
                <a:cs typeface="+mj-cs"/>
              </a:rPr>
              <a:t>قال رسول الله</a:t>
            </a:r>
            <a:r>
              <a:rPr lang="ar-AE" sz="2400" b="1" dirty="0">
                <a:cs typeface="+mj-cs"/>
                <a:sym typeface="AGA Arabesque" panose="05010101010101010101" pitchFamily="2" charset="2"/>
              </a:rPr>
              <a:t></a:t>
            </a:r>
            <a:r>
              <a:rPr lang="ar-AE" sz="2400" b="1" dirty="0">
                <a:cs typeface="+mj-cs"/>
              </a:rPr>
              <a:t> (( لا يوردن ممرض على مصح ))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" y="5283592"/>
            <a:ext cx="1104412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2800" b="1" dirty="0">
                <a:cs typeface="+mj-cs"/>
              </a:rPr>
              <a:t>المحافظة على نظافة وطهارة الفم والأسنان.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" y="6312981"/>
            <a:ext cx="1104412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20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</a:lstStyle>
          <a:p>
            <a:r>
              <a:rPr lang="ar-AE" sz="2800" dirty="0">
                <a:solidFill>
                  <a:schemeClr val="tx1"/>
                </a:solidFill>
                <a:cs typeface="+mj-cs"/>
              </a:rPr>
              <a:t>النظافة والوقاية للحماية من الأمراض.</a:t>
            </a:r>
          </a:p>
        </p:txBody>
      </p:sp>
    </p:spTree>
    <p:extLst>
      <p:ext uri="{BB962C8B-B14F-4D97-AF65-F5344CB8AC3E}">
        <p14:creationId xmlns:p14="http://schemas.microsoft.com/office/powerpoint/2010/main" xmlns="" val="100219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0" y="1513385"/>
            <a:ext cx="1012965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200" b="1" dirty="0">
                <a:solidFill>
                  <a:schemeClr val="tx1"/>
                </a:solidFill>
                <a:cs typeface="+mj-cs"/>
              </a:rPr>
              <a:t>الاعتدال في الطعام والشراب.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0" y="2608259"/>
            <a:ext cx="1012965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32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</a:lstStyle>
          <a:p>
            <a:r>
              <a:rPr lang="ar-AE" dirty="0">
                <a:solidFill>
                  <a:schemeClr val="tx1"/>
                </a:solidFill>
                <a:cs typeface="+mj-cs"/>
              </a:rPr>
              <a:t>قوة الجسد ، قلة الإصابة بالأمراض ، السعادة.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0" y="3300475"/>
            <a:ext cx="1012965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32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</a:lstStyle>
          <a:p>
            <a:r>
              <a:rPr lang="ar-AE" dirty="0">
                <a:solidFill>
                  <a:schemeClr val="tx1"/>
                </a:solidFill>
                <a:cs typeface="+mj-cs"/>
              </a:rPr>
              <a:t>مجتمع سليم ، نشيط وفعال ، منتج.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" y="3992691"/>
            <a:ext cx="1012965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32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</a:lstStyle>
          <a:p>
            <a:r>
              <a:rPr lang="ar-AE" dirty="0">
                <a:solidFill>
                  <a:schemeClr val="tx1"/>
                </a:solidFill>
                <a:cs typeface="+mj-cs"/>
              </a:rPr>
              <a:t>قوي ، متطور ، توفر الأيدي العاملة .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1" y="5552242"/>
            <a:ext cx="1012965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>
            <a:defPPr>
              <a:defRPr lang="en-US"/>
            </a:defPPr>
            <a:lvl1pPr algn="ctr" rtl="1">
              <a:defRPr sz="3200" b="1">
                <a:solidFill>
                  <a:srgbClr val="FF0000"/>
                </a:solidFill>
                <a:cs typeface="PT Bold Dusky" panose="02010400000000000000" pitchFamily="2" charset="-78"/>
              </a:defRPr>
            </a:lvl1pPr>
          </a:lstStyle>
          <a:p>
            <a:r>
              <a:rPr lang="ar-AE" dirty="0">
                <a:solidFill>
                  <a:schemeClr val="tx1"/>
                </a:solidFill>
                <a:cs typeface="+mj-cs"/>
              </a:rPr>
              <a:t>تؤثر حالة الإنسان النفسية بشكل مباشر على</a:t>
            </a:r>
          </a:p>
          <a:p>
            <a:r>
              <a:rPr lang="ar-AE" dirty="0">
                <a:solidFill>
                  <a:schemeClr val="tx1"/>
                </a:solidFill>
                <a:cs typeface="+mj-cs"/>
              </a:rPr>
              <a:t> صحة الإنسان ومدى نشاطه وسلامة أعضائه.</a:t>
            </a:r>
          </a:p>
        </p:txBody>
      </p:sp>
    </p:spTree>
    <p:extLst>
      <p:ext uri="{BB962C8B-B14F-4D97-AF65-F5344CB8AC3E}">
        <p14:creationId xmlns:p14="http://schemas.microsoft.com/office/powerpoint/2010/main" xmlns="" val="80233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787791"/>
            <a:ext cx="10339754" cy="526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63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302" y="0"/>
            <a:ext cx="1128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242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6129" y="1505421"/>
            <a:ext cx="905615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600" b="1" dirty="0">
                <a:cs typeface="+mj-cs"/>
              </a:rPr>
              <a:t>أعلى درجات الإيمان البعيد عن الشك والريب.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96129" y="4958603"/>
            <a:ext cx="119997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600" b="1" dirty="0">
                <a:cs typeface="+mj-cs"/>
              </a:rPr>
              <a:t>المسلم مطالب شرعا بحفظ الضرورات الخمس ومن أسباب حفظ النفس والعقل وجوب حفظ صحتهما (فما لا يتم الواجب إلا به فهو واجب ) </a:t>
            </a:r>
          </a:p>
        </p:txBody>
      </p:sp>
    </p:spTree>
    <p:extLst>
      <p:ext uri="{BB962C8B-B14F-4D97-AF65-F5344CB8AC3E}">
        <p14:creationId xmlns:p14="http://schemas.microsoft.com/office/powerpoint/2010/main" xmlns="" val="314889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790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32509" y="1649195"/>
            <a:ext cx="11279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600" b="1" dirty="0">
                <a:solidFill>
                  <a:schemeClr val="tx1"/>
                </a:solidFill>
                <a:cs typeface="+mj-cs"/>
              </a:rPr>
              <a:t>العادات الصحية الخاطئة.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332509" y="2639229"/>
            <a:ext cx="11279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600" b="1" dirty="0">
                <a:solidFill>
                  <a:schemeClr val="tx1"/>
                </a:solidFill>
                <a:cs typeface="+mj-cs"/>
              </a:rPr>
              <a:t>كثرة المشكلات والضغوطات النفسية.</a:t>
            </a:r>
          </a:p>
        </p:txBody>
      </p:sp>
    </p:spTree>
    <p:extLst>
      <p:ext uri="{BB962C8B-B14F-4D97-AF65-F5344CB8AC3E}">
        <p14:creationId xmlns:p14="http://schemas.microsoft.com/office/powerpoint/2010/main" xmlns="" val="112366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31022" y="1689203"/>
            <a:ext cx="118008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600" b="1" dirty="0">
                <a:cs typeface="+mj-cs"/>
              </a:rPr>
              <a:t>المسلم القوي في إيمانه الصحيح في جسمه.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31022" y="4419119"/>
            <a:ext cx="1180089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200" b="1" dirty="0">
                <a:cs typeface="+mj-cs"/>
              </a:rPr>
              <a:t>بسبب ما تتحمله الدولة والمجتمع من تكاليف باهظة للعلاج وتعطل الإنتاج.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31022" y="5848856"/>
            <a:ext cx="102082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 rtl="1"/>
            <a:r>
              <a:rPr lang="ar-AE" sz="3200" b="1" dirty="0">
                <a:cs typeface="+mj-cs"/>
              </a:rPr>
              <a:t>تتوفر الراحة النفسية والصحة البدنية وتقل الأمراض فيصبح المجتمع سعيدا.</a:t>
            </a:r>
          </a:p>
        </p:txBody>
      </p:sp>
    </p:spTree>
    <p:extLst>
      <p:ext uri="{BB962C8B-B14F-4D97-AF65-F5344CB8AC3E}">
        <p14:creationId xmlns:p14="http://schemas.microsoft.com/office/powerpoint/2010/main" xmlns="" val="18117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40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2196" y="759656"/>
            <a:ext cx="10466363" cy="530352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72196" y="4862847"/>
            <a:ext cx="1046636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AE" sz="3600" b="1" dirty="0">
                <a:solidFill>
                  <a:schemeClr val="tx1"/>
                </a:solidFill>
                <a:cs typeface="+mj-cs"/>
              </a:rPr>
              <a:t>لأن الرطب حار والقثاء بارد فإذا أكل هذا مع </a:t>
            </a:r>
          </a:p>
          <a:p>
            <a:pPr algn="ctr" rtl="1"/>
            <a:r>
              <a:rPr lang="ar-AE" sz="3600" b="1" dirty="0">
                <a:solidFill>
                  <a:schemeClr val="tx1"/>
                </a:solidFill>
                <a:cs typeface="+mj-cs"/>
              </a:rPr>
              <a:t>هذا حصل الاعتدال والتوازن بين الحرارة والبرودة. </a:t>
            </a:r>
          </a:p>
        </p:txBody>
      </p:sp>
    </p:spTree>
    <p:extLst>
      <p:ext uri="{BB962C8B-B14F-4D97-AF65-F5344CB8AC3E}">
        <p14:creationId xmlns:p14="http://schemas.microsoft.com/office/powerpoint/2010/main" xmlns="" val="318145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311</TotalTime>
  <Words>477</Words>
  <Application>Microsoft Office PowerPoint</Application>
  <PresentationFormat>Custom</PresentationFormat>
  <Paragraphs>64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عضوي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Waleed</dc:creator>
  <cp:lastModifiedBy>win10</cp:lastModifiedBy>
  <cp:revision>23</cp:revision>
  <dcterms:created xsi:type="dcterms:W3CDTF">2016-12-10T14:29:15Z</dcterms:created>
  <dcterms:modified xsi:type="dcterms:W3CDTF">2020-05-05T21:19:10Z</dcterms:modified>
</cp:coreProperties>
</file>