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C439D8-02A1-45F3-A944-C62A56EE762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7500D1-EF3A-4B07-B6C1-4C4C7C21FE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5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39D8-02A1-45F3-A944-C62A56EE762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00D1-EF3A-4B07-B6C1-4C4C7C21F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573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39D8-02A1-45F3-A944-C62A56EE762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00D1-EF3A-4B07-B6C1-4C4C7C21FE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236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39D8-02A1-45F3-A944-C62A56EE762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00D1-EF3A-4B07-B6C1-4C4C7C21F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88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39D8-02A1-45F3-A944-C62A56EE762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00D1-EF3A-4B07-B6C1-4C4C7C21F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07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39D8-02A1-45F3-A944-C62A56EE762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00D1-EF3A-4B07-B6C1-4C4C7C21F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51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39D8-02A1-45F3-A944-C62A56EE762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00D1-EF3A-4B07-B6C1-4C4C7C21FE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906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39D8-02A1-45F3-A944-C62A56EE762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00D1-EF3A-4B07-B6C1-4C4C7C21FE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497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39D8-02A1-45F3-A944-C62A56EE762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00D1-EF3A-4B07-B6C1-4C4C7C21FE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697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39D8-02A1-45F3-A944-C62A56EE762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00D1-EF3A-4B07-B6C1-4C4C7C21F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16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39D8-02A1-45F3-A944-C62A56EE762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00D1-EF3A-4B07-B6C1-4C4C7C21FE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003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39D8-02A1-45F3-A944-C62A56EE762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00D1-EF3A-4B07-B6C1-4C4C7C21F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2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39D8-02A1-45F3-A944-C62A56EE762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00D1-EF3A-4B07-B6C1-4C4C7C21FE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79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39D8-02A1-45F3-A944-C62A56EE762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00D1-EF3A-4B07-B6C1-4C4C7C21FE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729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39D8-02A1-45F3-A944-C62A56EE762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00D1-EF3A-4B07-B6C1-4C4C7C21F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03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39D8-02A1-45F3-A944-C62A56EE762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00D1-EF3A-4B07-B6C1-4C4C7C21FE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816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39D8-02A1-45F3-A944-C62A56EE762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00D1-EF3A-4B07-B6C1-4C4C7C21F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71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C439D8-02A1-45F3-A944-C62A56EE762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7500D1-EF3A-4B07-B6C1-4C4C7C21F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84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639" r="11559" b="9973"/>
          <a:stretch>
            <a:fillRect/>
          </a:stretch>
        </p:blipFill>
        <p:spPr>
          <a:xfrm>
            <a:off x="1378646" y="2518117"/>
            <a:ext cx="9256541" cy="18991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34350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" y="1308606"/>
            <a:ext cx="12192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b="1" dirty="0">
                <a:solidFill>
                  <a:schemeClr val="tx1"/>
                </a:solidFill>
                <a:cs typeface="+mj-cs"/>
              </a:rPr>
              <a:t>لأن حب الوطن أمر فطري في الإنسان، فإنه المكان الذي نشأ وتربى فيه وفيه أهله وأصحابه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3643876"/>
            <a:ext cx="12192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b="1" dirty="0">
                <a:solidFill>
                  <a:schemeClr val="tx1"/>
                </a:solidFill>
                <a:cs typeface="+mj-cs"/>
              </a:rPr>
              <a:t>جعل الإسلام حب الوطن والانتماء له جزءا من الدين وجعل الدفاع عن </a:t>
            </a:r>
            <a:r>
              <a:rPr lang="ar-AE" sz="2400" b="1" dirty="0" smtClean="0">
                <a:solidFill>
                  <a:schemeClr val="tx1"/>
                </a:solidFill>
                <a:cs typeface="+mj-cs"/>
              </a:rPr>
              <a:t>تراب الوطن واجبا عظيما</a:t>
            </a:r>
            <a:endParaRPr lang="ar-AE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5890509"/>
            <a:ext cx="12192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b="1" dirty="0">
                <a:solidFill>
                  <a:schemeClr val="tx1"/>
                </a:solidFill>
                <a:cs typeface="+mj-cs"/>
              </a:rPr>
              <a:t>الحفاظ عليه وعلى منشآته والاهتمام بما يرفع من مكانته ويؤدي إلى وحدته وقوته </a:t>
            </a:r>
            <a:r>
              <a:rPr lang="ar-AE" sz="2400" b="1" dirty="0" smtClean="0">
                <a:solidFill>
                  <a:schemeClr val="tx1"/>
                </a:solidFill>
                <a:cs typeface="+mj-cs"/>
              </a:rPr>
              <a:t>وحبه والدفاع </a:t>
            </a:r>
            <a:r>
              <a:rPr lang="ar-AE" sz="2400" b="1" dirty="0">
                <a:solidFill>
                  <a:schemeClr val="tx1"/>
                </a:solidFill>
                <a:cs typeface="+mj-cs"/>
              </a:rPr>
              <a:t>عنه واحترام قوانينه</a:t>
            </a:r>
          </a:p>
        </p:txBody>
      </p:sp>
    </p:spTree>
    <p:extLst>
      <p:ext uri="{BB962C8B-B14F-4D97-AF65-F5344CB8AC3E}">
        <p14:creationId xmlns:p14="http://schemas.microsoft.com/office/powerpoint/2010/main" xmlns="" val="114507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276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035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444197" y="1953063"/>
            <a:ext cx="674780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ar-AE" sz="2400" b="1" dirty="0" smtClean="0">
                <a:solidFill>
                  <a:schemeClr val="tx1"/>
                </a:solidFill>
                <a:cs typeface="+mj-cs"/>
              </a:rPr>
              <a:t>المشاركة </a:t>
            </a:r>
            <a:r>
              <a:rPr lang="ar-AE" sz="2400" b="1" dirty="0">
                <a:solidFill>
                  <a:schemeClr val="tx1"/>
                </a:solidFill>
                <a:cs typeface="+mj-cs"/>
              </a:rPr>
              <a:t>في بناء </a:t>
            </a:r>
            <a:r>
              <a:rPr lang="ar-AE" sz="2400" b="1" dirty="0" smtClean="0">
                <a:solidFill>
                  <a:schemeClr val="tx1"/>
                </a:solidFill>
                <a:cs typeface="+mj-cs"/>
              </a:rPr>
              <a:t>الوطن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AE" sz="2400" b="1" dirty="0" smtClean="0">
                <a:solidFill>
                  <a:schemeClr val="tx1"/>
                </a:solidFill>
                <a:cs typeface="+mj-cs"/>
              </a:rPr>
              <a:t>المساهمة </a:t>
            </a:r>
            <a:r>
              <a:rPr lang="ar-AE" sz="2400" b="1" dirty="0">
                <a:solidFill>
                  <a:schemeClr val="tx1"/>
                </a:solidFill>
                <a:cs typeface="+mj-cs"/>
              </a:rPr>
              <a:t>في التنمية الشاملة للوطن</a:t>
            </a:r>
            <a:r>
              <a:rPr lang="ar-AE" sz="2400" b="1" dirty="0" smtClean="0">
                <a:solidFill>
                  <a:schemeClr val="tx1"/>
                </a:solidFill>
                <a:cs typeface="+mj-cs"/>
              </a:rPr>
              <a:t>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AE" sz="2400" b="1" dirty="0" smtClean="0">
                <a:solidFill>
                  <a:schemeClr val="tx1"/>
                </a:solidFill>
                <a:cs typeface="+mj-cs"/>
              </a:rPr>
              <a:t>نشر </a:t>
            </a:r>
            <a:r>
              <a:rPr lang="ar-AE" sz="2400" b="1" dirty="0">
                <a:solidFill>
                  <a:schemeClr val="tx1"/>
                </a:solidFill>
                <a:cs typeface="+mj-cs"/>
              </a:rPr>
              <a:t>الخير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430129" y="4243948"/>
            <a:ext cx="676187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742950" indent="-742950" algn="r" rtl="1">
              <a:buAutoNum type="arabicPeriod"/>
            </a:pPr>
            <a:r>
              <a:rPr lang="ar-AE" sz="2400" b="1" dirty="0" smtClean="0">
                <a:solidFill>
                  <a:schemeClr val="tx1"/>
                </a:solidFill>
                <a:cs typeface="+mj-cs"/>
              </a:rPr>
              <a:t>تدريبات خاصة</a:t>
            </a:r>
          </a:p>
          <a:p>
            <a:pPr marL="742950" indent="-742950" algn="r" rtl="1">
              <a:buAutoNum type="arabicPeriod"/>
            </a:pPr>
            <a:r>
              <a:rPr lang="ar-AE" sz="2400" b="1" dirty="0" smtClean="0">
                <a:solidFill>
                  <a:schemeClr val="tx1"/>
                </a:solidFill>
                <a:cs typeface="+mj-cs"/>
              </a:rPr>
              <a:t>مبادئ </a:t>
            </a:r>
            <a:r>
              <a:rPr lang="ar-AE" sz="2400" b="1" dirty="0">
                <a:solidFill>
                  <a:schemeClr val="tx1"/>
                </a:solidFill>
                <a:cs typeface="+mj-cs"/>
              </a:rPr>
              <a:t>عامة عن حب </a:t>
            </a:r>
            <a:r>
              <a:rPr lang="ar-AE" sz="2400" b="1" dirty="0" smtClean="0">
                <a:solidFill>
                  <a:schemeClr val="tx1"/>
                </a:solidFill>
                <a:cs typeface="+mj-cs"/>
              </a:rPr>
              <a:t>الوطن</a:t>
            </a:r>
          </a:p>
          <a:p>
            <a:pPr marL="742950" indent="-742950" algn="r" rtl="1">
              <a:buAutoNum type="arabicPeriod"/>
            </a:pPr>
            <a:r>
              <a:rPr lang="ar-AE" sz="2400" b="1" dirty="0" smtClean="0">
                <a:solidFill>
                  <a:schemeClr val="tx1"/>
                </a:solidFill>
                <a:cs typeface="+mj-cs"/>
              </a:rPr>
              <a:t>تنمية </a:t>
            </a:r>
            <a:r>
              <a:rPr lang="ar-AE" sz="2400" b="1" dirty="0">
                <a:solidFill>
                  <a:schemeClr val="tx1"/>
                </a:solidFill>
                <a:cs typeface="+mj-cs"/>
              </a:rPr>
              <a:t>روح </a:t>
            </a:r>
            <a:r>
              <a:rPr lang="ar-AE" sz="2400" b="1" dirty="0" smtClean="0">
                <a:solidFill>
                  <a:schemeClr val="tx1"/>
                </a:solidFill>
                <a:cs typeface="+mj-cs"/>
              </a:rPr>
              <a:t>المواطنة</a:t>
            </a:r>
          </a:p>
          <a:p>
            <a:pPr marL="742950" indent="-742950" algn="r" rtl="1">
              <a:buAutoNum type="arabicPeriod"/>
            </a:pPr>
            <a:r>
              <a:rPr lang="ar-AE" sz="2400" b="1" dirty="0" smtClean="0">
                <a:solidFill>
                  <a:schemeClr val="tx1"/>
                </a:solidFill>
                <a:cs typeface="+mj-cs"/>
              </a:rPr>
              <a:t>احترام دستور البلاد وقوانينها</a:t>
            </a:r>
            <a:endParaRPr lang="ar-AE" sz="24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48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917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680704" y="1632181"/>
            <a:ext cx="2731008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000" b="1" dirty="0" smtClean="0">
                <a:cs typeface="+mj-cs"/>
              </a:rPr>
              <a:t>1-تعميق </a:t>
            </a:r>
            <a:r>
              <a:rPr lang="ar-AE" sz="2000" b="1" dirty="0">
                <a:cs typeface="+mj-cs"/>
              </a:rPr>
              <a:t>قيم الوطن والقيادة والتضحية </a:t>
            </a:r>
            <a:r>
              <a:rPr lang="ar-AE" sz="2000" b="1" dirty="0" smtClean="0">
                <a:cs typeface="+mj-cs"/>
              </a:rPr>
              <a:t>والانتماء</a:t>
            </a:r>
          </a:p>
          <a:p>
            <a:pPr algn="r" rtl="1"/>
            <a:r>
              <a:rPr lang="ar-AE" sz="2000" b="1" dirty="0" smtClean="0">
                <a:cs typeface="+mj-cs"/>
              </a:rPr>
              <a:t>2-تعزيز </a:t>
            </a:r>
            <a:r>
              <a:rPr lang="ar-AE" sz="2000" b="1" dirty="0">
                <a:cs typeface="+mj-cs"/>
              </a:rPr>
              <a:t>مفهوم المواطنة الصالحة لدى الشباب وربطهم بأهداف الدولة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900928" y="1654693"/>
            <a:ext cx="277977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44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</a:lstStyle>
          <a:p>
            <a:pPr algn="r"/>
            <a:r>
              <a:rPr lang="ar-AE" sz="2000" dirty="0">
                <a:solidFill>
                  <a:schemeClr val="tx1"/>
                </a:solidFill>
                <a:cs typeface="+mj-cs"/>
              </a:rPr>
              <a:t>بناء الشخصية القيادية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3145536" y="1681197"/>
            <a:ext cx="275539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44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</a:lstStyle>
          <a:p>
            <a:pPr algn="r"/>
            <a:r>
              <a:rPr lang="ar-AE" sz="2000" dirty="0">
                <a:solidFill>
                  <a:schemeClr val="tx1"/>
                </a:solidFill>
                <a:cs typeface="+mj-cs"/>
              </a:rPr>
              <a:t>زيادة كفاءة الشباب المواطن وإنتاجيتهم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65761" y="1691644"/>
            <a:ext cx="277977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44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</a:lstStyle>
          <a:p>
            <a:pPr algn="r"/>
            <a:r>
              <a:rPr lang="ar-AE" sz="2000" dirty="0" smtClean="0">
                <a:solidFill>
                  <a:schemeClr val="tx1"/>
                </a:solidFill>
                <a:cs typeface="+mj-cs"/>
              </a:rPr>
              <a:t>1-تعزيز </a:t>
            </a:r>
            <a:r>
              <a:rPr lang="ar-AE" sz="2000" dirty="0">
                <a:solidFill>
                  <a:schemeClr val="tx1"/>
                </a:solidFill>
                <a:cs typeface="+mj-cs"/>
              </a:rPr>
              <a:t>قدرات الدولة </a:t>
            </a:r>
            <a:r>
              <a:rPr lang="ar-AE" sz="2000" dirty="0" smtClean="0">
                <a:solidFill>
                  <a:schemeClr val="tx1"/>
                </a:solidFill>
                <a:cs typeface="+mj-cs"/>
              </a:rPr>
              <a:t>الأمنية</a:t>
            </a:r>
          </a:p>
          <a:p>
            <a:pPr algn="r"/>
            <a:r>
              <a:rPr lang="ar-AE" sz="2000" dirty="0" smtClean="0">
                <a:solidFill>
                  <a:schemeClr val="tx1"/>
                </a:solidFill>
                <a:cs typeface="+mj-cs"/>
              </a:rPr>
              <a:t>2-رفع </a:t>
            </a:r>
            <a:r>
              <a:rPr lang="ar-AE" sz="2000" dirty="0">
                <a:solidFill>
                  <a:schemeClr val="tx1"/>
                </a:solidFill>
                <a:cs typeface="+mj-cs"/>
              </a:rPr>
              <a:t>مستوى الوعي الأمني لدى </a:t>
            </a:r>
            <a:r>
              <a:rPr lang="ar-AE" sz="2000" dirty="0" smtClean="0">
                <a:solidFill>
                  <a:schemeClr val="tx1"/>
                </a:solidFill>
                <a:cs typeface="+mj-cs"/>
              </a:rPr>
              <a:t>المواطنين</a:t>
            </a:r>
          </a:p>
          <a:p>
            <a:pPr algn="r"/>
            <a:r>
              <a:rPr lang="ar-AE" sz="2000" dirty="0" smtClean="0">
                <a:solidFill>
                  <a:schemeClr val="tx1"/>
                </a:solidFill>
                <a:cs typeface="+mj-cs"/>
              </a:rPr>
              <a:t>3-صيانة </a:t>
            </a:r>
            <a:r>
              <a:rPr lang="ar-AE" sz="2000" dirty="0">
                <a:solidFill>
                  <a:schemeClr val="tx1"/>
                </a:solidFill>
                <a:cs typeface="+mj-cs"/>
              </a:rPr>
              <a:t>مقدرات الوطن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" y="4433913"/>
            <a:ext cx="114117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400" b="1" dirty="0">
                <a:solidFill>
                  <a:schemeClr val="tx1"/>
                </a:solidFill>
                <a:cs typeface="+mj-cs"/>
              </a:rPr>
              <a:t>حرام شرعا.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" y="5336777"/>
            <a:ext cx="114117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400" b="1" dirty="0">
                <a:solidFill>
                  <a:schemeClr val="tx1"/>
                </a:solidFill>
                <a:cs typeface="+mj-cs"/>
              </a:rPr>
              <a:t>حرام شرعا.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" y="6343892"/>
            <a:ext cx="114117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400" b="1" dirty="0">
                <a:solidFill>
                  <a:schemeClr val="tx1"/>
                </a:solidFill>
                <a:cs typeface="+mj-cs"/>
              </a:rPr>
              <a:t>حرام شرعا.</a:t>
            </a:r>
          </a:p>
        </p:txBody>
      </p:sp>
    </p:spTree>
    <p:extLst>
      <p:ext uri="{BB962C8B-B14F-4D97-AF65-F5344CB8AC3E}">
        <p14:creationId xmlns:p14="http://schemas.microsoft.com/office/powerpoint/2010/main" xmlns="" val="37098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683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994" y="801858"/>
            <a:ext cx="10536701" cy="524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57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196" y="787791"/>
            <a:ext cx="10381957" cy="527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39157" y="1365905"/>
            <a:ext cx="1163398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400" b="1" dirty="0">
                <a:cs typeface="+mj-cs"/>
              </a:rPr>
              <a:t>التزام المواطن بتحمل مسؤولياته تجاه وطنه بعد أن يتم إعداده. ومشاركته في تنمية وطنه في شتى المجالات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39157" y="2038288"/>
            <a:ext cx="1163398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b="1" dirty="0">
                <a:cs typeface="+mj-cs"/>
              </a:rPr>
              <a:t>فترة زمنية يحددها ولي الأمر يقضيها الشاب في صفوف الجيش فيتلقى تدريبات خاصة ومبادئ عامة عن حب</a:t>
            </a:r>
          </a:p>
          <a:p>
            <a:pPr algn="r" rtl="1"/>
            <a:r>
              <a:rPr lang="ar-AE" sz="2400" b="1" dirty="0">
                <a:cs typeface="+mj-cs"/>
              </a:rPr>
              <a:t>الوطن والدفاع عنه واحترام قوانينه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39158" y="3881119"/>
            <a:ext cx="1059337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b="1" dirty="0">
                <a:cs typeface="+mj-cs"/>
              </a:rPr>
              <a:t>تعميق قيم الوطن والقيادة والتضحية والانتماء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39157" y="4464208"/>
            <a:ext cx="1059337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32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</a:lstStyle>
          <a:p>
            <a:pPr algn="r"/>
            <a:r>
              <a:rPr lang="ar-AE" sz="2400" dirty="0">
                <a:solidFill>
                  <a:schemeClr val="tx1"/>
                </a:solidFill>
                <a:cs typeface="+mj-cs"/>
              </a:rPr>
              <a:t>تعزيز مفهوم المواطنة الصالحة لدى الشباب وربطهم بأهداف الدولة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39156" y="5047297"/>
            <a:ext cx="1059337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b="1" dirty="0">
                <a:cs typeface="+mj-cs"/>
              </a:rPr>
              <a:t>تعزيز قدرات الدولة الأمنية في مواجهة الأزمات والكوارث الطارئة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39156" y="5627347"/>
            <a:ext cx="105933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b="1" dirty="0">
                <a:cs typeface="+mj-cs"/>
              </a:rPr>
              <a:t>رفع مستوى الوعي الأمني لدى المواطنين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39156" y="6207397"/>
            <a:ext cx="1059337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b="1" dirty="0">
                <a:cs typeface="+mj-cs"/>
              </a:rPr>
              <a:t>زيادة كفاءة الشباب </a:t>
            </a:r>
            <a:r>
              <a:rPr lang="ar-AE" sz="2400" b="1" dirty="0" smtClean="0">
                <a:cs typeface="+mj-cs"/>
              </a:rPr>
              <a:t>المواطن وإنتاجيتهم</a:t>
            </a:r>
            <a:endParaRPr lang="ar-AE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8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130" y="829995"/>
            <a:ext cx="10438227" cy="52613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45217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25090" y="1075793"/>
            <a:ext cx="1154957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b="1" dirty="0">
                <a:cs typeface="+mj-cs"/>
              </a:rPr>
              <a:t>لأن حب الوطن أمر فطري في الإنسان، فإنه المكان الذي نشأ وتربى فيه وفيه أهله وأصحابه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25090" y="3933932"/>
            <a:ext cx="1154957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800" b="1" dirty="0">
                <a:cs typeface="+mj-cs"/>
              </a:rPr>
              <a:t>كان النبي يظهر شوقه وحبه لمكة المكرمة وكان أيضا لا يخفي حبه للمدينة المنورة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25090" y="5051414"/>
            <a:ext cx="1154957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</a:lstStyle>
          <a:p>
            <a:pPr algn="r"/>
            <a:r>
              <a:rPr lang="ar-AE" sz="2000" dirty="0">
                <a:solidFill>
                  <a:schemeClr val="tx1"/>
                </a:solidFill>
                <a:cs typeface="+mj-cs"/>
              </a:rPr>
              <a:t>أوجب الله طاعة الحاكم فإذا أصد </a:t>
            </a:r>
            <a:r>
              <a:rPr lang="ar-AE" sz="2000" dirty="0" smtClean="0">
                <a:solidFill>
                  <a:schemeClr val="tx1"/>
                </a:solidFill>
                <a:cs typeface="+mj-cs"/>
              </a:rPr>
              <a:t>ر  </a:t>
            </a:r>
            <a:r>
              <a:rPr lang="ar-AE" sz="2000" dirty="0">
                <a:solidFill>
                  <a:schemeClr val="tx1"/>
                </a:solidFill>
                <a:cs typeface="+mj-cs"/>
              </a:rPr>
              <a:t>أمرا بالالتحاق بالخدمة الوطنية وجب التنفيذ فطاعة ولي </a:t>
            </a:r>
            <a:r>
              <a:rPr lang="ar-AE" sz="2000" dirty="0" smtClean="0">
                <a:solidFill>
                  <a:schemeClr val="tx1"/>
                </a:solidFill>
                <a:cs typeface="+mj-cs"/>
              </a:rPr>
              <a:t>الأمر من </a:t>
            </a:r>
            <a:r>
              <a:rPr lang="ar-AE" sz="2000" dirty="0">
                <a:solidFill>
                  <a:schemeClr val="tx1"/>
                </a:solidFill>
                <a:cs typeface="+mj-cs"/>
              </a:rPr>
              <a:t>طاعة الله.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25090" y="6230129"/>
            <a:ext cx="1154957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b="1" dirty="0">
                <a:cs typeface="+mj-cs"/>
              </a:rPr>
              <a:t>لأن حفظ الضرورات الخمس لا تكون إ لا في وطن يصونها ويحميها ومن هنا ما لا يتم الواجب إ لا به فه و واجب</a:t>
            </a:r>
          </a:p>
        </p:txBody>
      </p:sp>
    </p:spTree>
    <p:extLst>
      <p:ext uri="{BB962C8B-B14F-4D97-AF65-F5344CB8AC3E}">
        <p14:creationId xmlns:p14="http://schemas.microsoft.com/office/powerpoint/2010/main" xmlns="" val="57405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926" y="801858"/>
            <a:ext cx="10578905" cy="52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894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090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058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843847" y="4128168"/>
            <a:ext cx="712192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800" b="1" dirty="0">
                <a:cs typeface="+mj-cs"/>
              </a:rPr>
              <a:t>كان حزينا على فراق وطنه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843847" y="6077556"/>
            <a:ext cx="712192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800" b="1" dirty="0">
                <a:cs typeface="+mj-cs"/>
              </a:rPr>
              <a:t>حبه لأهل وطنه لأنه نشأ بينهم</a:t>
            </a:r>
          </a:p>
        </p:txBody>
      </p:sp>
    </p:spTree>
    <p:extLst>
      <p:ext uri="{BB962C8B-B14F-4D97-AF65-F5344CB8AC3E}">
        <p14:creationId xmlns:p14="http://schemas.microsoft.com/office/powerpoint/2010/main" xmlns="" val="358970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223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602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197" y="801858"/>
            <a:ext cx="10494498" cy="524725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46176" y="4533317"/>
            <a:ext cx="109240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b="1" dirty="0">
                <a:cs typeface="+mj-cs"/>
              </a:rPr>
              <a:t>لا يجوز اتباعهم ويجب التحذير منهم والتبليغ عنهم لأن الجهاد في سبيل الله يكون بأمر من ولاة الأمر</a:t>
            </a:r>
          </a:p>
        </p:txBody>
      </p:sp>
    </p:spTree>
    <p:extLst>
      <p:ext uri="{BB962C8B-B14F-4D97-AF65-F5344CB8AC3E}">
        <p14:creationId xmlns:p14="http://schemas.microsoft.com/office/powerpoint/2010/main" xmlns="" val="185856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93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77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759655"/>
            <a:ext cx="10339754" cy="53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083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244</TotalTime>
  <Words>301</Words>
  <Application>Microsoft Office PowerPoint</Application>
  <PresentationFormat>Custom</PresentationFormat>
  <Paragraphs>35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عضوي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Waleed</dc:creator>
  <cp:lastModifiedBy>win10</cp:lastModifiedBy>
  <cp:revision>27</cp:revision>
  <dcterms:created xsi:type="dcterms:W3CDTF">2016-12-12T16:39:02Z</dcterms:created>
  <dcterms:modified xsi:type="dcterms:W3CDTF">2020-05-05T20:08:00Z</dcterms:modified>
</cp:coreProperties>
</file>